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4" r:id="rId1"/>
    <p:sldMasterId id="2147483996" r:id="rId2"/>
  </p:sldMasterIdLst>
  <p:sldIdLst>
    <p:sldId id="256" r:id="rId3"/>
    <p:sldId id="258" r:id="rId4"/>
    <p:sldId id="259" r:id="rId5"/>
    <p:sldId id="257" r:id="rId6"/>
    <p:sldId id="271" r:id="rId7"/>
    <p:sldId id="267" r:id="rId8"/>
    <p:sldId id="268" r:id="rId9"/>
    <p:sldId id="269" r:id="rId10"/>
    <p:sldId id="260" r:id="rId11"/>
    <p:sldId id="270" r:id="rId12"/>
    <p:sldId id="263" r:id="rId13"/>
    <p:sldId id="272" r:id="rId14"/>
    <p:sldId id="273" r:id="rId15"/>
    <p:sldId id="261" r:id="rId16"/>
    <p:sldId id="264" r:id="rId17"/>
    <p:sldId id="274" r:id="rId18"/>
    <p:sldId id="275" r:id="rId19"/>
    <p:sldId id="276" r:id="rId20"/>
    <p:sldId id="277" r:id="rId21"/>
    <p:sldId id="262" r:id="rId22"/>
    <p:sldId id="278" r:id="rId23"/>
    <p:sldId id="279" r:id="rId24"/>
    <p:sldId id="280" r:id="rId25"/>
    <p:sldId id="266" r:id="rId26"/>
    <p:sldId id="281" r:id="rId2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96" y="18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20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F4C1D4B-B75B-4322-AEB3-F1658210E999}" type="datetimeFigureOut">
              <a:rPr lang="en-US" smtClean="0"/>
              <a:t>1/21/2022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5FB52EF-BB88-4BAF-B7A8-ADA0CDAD3641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0F4C1D4B-B75B-4322-AEB3-F1658210E999}" type="datetimeFigureOut">
              <a:rPr lang="en-US" smtClean="0"/>
              <a:pPr/>
              <a:t>1/21/2022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85FB52EF-BB88-4BAF-B7A8-ADA0CDAD36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0F4C1D4B-B75B-4322-AEB3-F1658210E999}" type="datetimeFigureOut">
              <a:rPr lang="en-US" smtClean="0"/>
              <a:pPr/>
              <a:t>1/21/2022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85FB52EF-BB88-4BAF-B7A8-ADA0CDAD36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F4C1D4B-B75B-4322-AEB3-F1658210E999}" type="datetimeFigureOut">
              <a:rPr lang="en-US" smtClean="0"/>
              <a:t>1/21/2022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5FB52EF-BB88-4BAF-B7A8-ADA0CDAD3641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83580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C1D4B-B75B-4322-AEB3-F1658210E999}" type="datetimeFigureOut">
              <a:rPr lang="en-US" smtClean="0"/>
              <a:t>1/21/2022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B52EF-BB88-4BAF-B7A8-ADA0CDAD364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710348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F4C1D4B-B75B-4322-AEB3-F1658210E999}" type="datetimeFigureOut">
              <a:rPr lang="en-US" smtClean="0"/>
              <a:t>1/21/2022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85FB52EF-BB88-4BAF-B7A8-ADA0CDAD364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68751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C1D4B-B75B-4322-AEB3-F1658210E999}" type="datetimeFigureOut">
              <a:rPr lang="en-US" smtClean="0"/>
              <a:t>1/21/2022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B52EF-BB88-4BAF-B7A8-ADA0CDAD364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092951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C1D4B-B75B-4322-AEB3-F1658210E999}" type="datetimeFigureOut">
              <a:rPr lang="en-US" smtClean="0"/>
              <a:t>1/21/2022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B52EF-BB88-4BAF-B7A8-ADA0CDAD364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414495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0F4C1D4B-B75B-4322-AEB3-F1658210E999}" type="datetimeFigureOut">
              <a:rPr lang="en-US" smtClean="0"/>
              <a:pPr/>
              <a:t>1/21/2022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85FB52EF-BB88-4BAF-B7A8-ADA0CDAD364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2372894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0F4C1D4B-B75B-4322-AEB3-F1658210E999}" type="datetimeFigureOut">
              <a:rPr lang="en-US" smtClean="0"/>
              <a:pPr/>
              <a:t>1/21/2022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85FB52EF-BB88-4BAF-B7A8-ADA0CDAD36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6805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sz="280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 sz="240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sz="200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2000"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0F4C1D4B-B75B-4322-AEB3-F1658210E999}" type="datetimeFigureOut">
              <a:rPr lang="en-US" smtClean="0"/>
              <a:pPr/>
              <a:t>1/21/2022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85FB52EF-BB88-4BAF-B7A8-ADA0CDAD364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11730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0F4C1D4B-B75B-4322-AEB3-F1658210E999}" type="datetimeFigureOut">
              <a:rPr lang="en-US" smtClean="0"/>
              <a:pPr/>
              <a:t>1/21/2022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85FB52EF-BB88-4BAF-B7A8-ADA0CDAD364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0F4C1D4B-B75B-4322-AEB3-F1658210E999}" type="datetimeFigureOut">
              <a:rPr lang="en-US" smtClean="0"/>
              <a:pPr/>
              <a:t>1/21/2022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85FB52EF-BB88-4BAF-B7A8-ADA0CDAD364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761345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0F4C1D4B-B75B-4322-AEB3-F1658210E999}" type="datetimeFigureOut">
              <a:rPr lang="en-US" smtClean="0"/>
              <a:pPr/>
              <a:t>1/21/2022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85FB52EF-BB88-4BAF-B7A8-ADA0CDAD36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93404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0F4C1D4B-B75B-4322-AEB3-F1658210E999}" type="datetimeFigureOut">
              <a:rPr lang="en-US" smtClean="0"/>
              <a:pPr/>
              <a:t>1/21/2022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85FB52EF-BB88-4BAF-B7A8-ADA0CDAD36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311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0F4C1D4B-B75B-4322-AEB3-F1658210E999}" type="datetimeFigureOut">
              <a:rPr lang="en-US" smtClean="0"/>
              <a:pPr/>
              <a:t>1/21/2022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85FB52EF-BB88-4BAF-B7A8-ADA0CDAD364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 sz="200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 sz="200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0F4C1D4B-B75B-4322-AEB3-F1658210E999}" type="datetimeFigureOut">
              <a:rPr lang="en-US" smtClean="0"/>
              <a:pPr/>
              <a:t>1/21/2022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85FB52EF-BB88-4BAF-B7A8-ADA0CDAD364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0F4C1D4B-B75B-4322-AEB3-F1658210E999}" type="datetimeFigureOut">
              <a:rPr lang="en-US" smtClean="0"/>
              <a:pPr/>
              <a:t>1/21/2022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85FB52EF-BB88-4BAF-B7A8-ADA0CDAD364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0F4C1D4B-B75B-4322-AEB3-F1658210E999}" type="datetimeFigureOut">
              <a:rPr lang="en-US" smtClean="0"/>
              <a:pPr/>
              <a:t>1/21/2022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85FB52EF-BB88-4BAF-B7A8-ADA0CDAD364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0F4C1D4B-B75B-4322-AEB3-F1658210E999}" type="datetimeFigureOut">
              <a:rPr lang="en-US" smtClean="0"/>
              <a:pPr/>
              <a:t>1/21/2022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85FB52EF-BB88-4BAF-B7A8-ADA0CDAD36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sz="280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 sz="240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sz="200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2000"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0F4C1D4B-B75B-4322-AEB3-F1658210E999}" type="datetimeFigureOut">
              <a:rPr lang="en-US" smtClean="0"/>
              <a:pPr/>
              <a:t>1/21/2022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85FB52EF-BB88-4BAF-B7A8-ADA0CDAD364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0F4C1D4B-B75B-4322-AEB3-F1658210E999}" type="datetimeFigureOut">
              <a:rPr lang="en-US" smtClean="0"/>
              <a:pPr/>
              <a:t>1/21/2022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85FB52EF-BB88-4BAF-B7A8-ADA0CDAD364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0F4C1D4B-B75B-4322-AEB3-F1658210E999}" type="datetimeFigureOut">
              <a:rPr lang="en-US" smtClean="0"/>
              <a:t>1/21/2022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85FB52EF-BB88-4BAF-B7A8-ADA0CDAD364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86" r:id="rId2"/>
    <p:sldLayoutId id="2147483987" r:id="rId3"/>
    <p:sldLayoutId id="2147483988" r:id="rId4"/>
    <p:sldLayoutId id="2147483989" r:id="rId5"/>
    <p:sldLayoutId id="2147483990" r:id="rId6"/>
    <p:sldLayoutId id="2147483991" r:id="rId7"/>
    <p:sldLayoutId id="2147483992" r:id="rId8"/>
    <p:sldLayoutId id="2147483993" r:id="rId9"/>
    <p:sldLayoutId id="2147483994" r:id="rId10"/>
    <p:sldLayoutId id="21474839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0F4C1D4B-B75B-4322-AEB3-F1658210E999}" type="datetimeFigureOut">
              <a:rPr lang="en-US" smtClean="0"/>
              <a:t>1/21/2022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85FB52EF-BB88-4BAF-B7A8-ADA0CDAD36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441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7" r:id="rId1"/>
    <p:sldLayoutId id="2147483998" r:id="rId2"/>
    <p:sldLayoutId id="2147483999" r:id="rId3"/>
    <p:sldLayoutId id="2147484000" r:id="rId4"/>
    <p:sldLayoutId id="2147484001" r:id="rId5"/>
    <p:sldLayoutId id="2147484002" r:id="rId6"/>
    <p:sldLayoutId id="2147484003" r:id="rId7"/>
    <p:sldLayoutId id="2147484004" r:id="rId8"/>
    <p:sldLayoutId id="2147484005" r:id="rId9"/>
    <p:sldLayoutId id="2147484006" r:id="rId10"/>
    <p:sldLayoutId id="21474840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tel:(541)%20265-4199" TargetMode="External"/><Relationship Id="rId2" Type="http://schemas.openxmlformats.org/officeDocument/2006/relationships/hyperlink" Target="mailto:tbrown@co.clatsop.or.us" TargetMode="Externa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24.jpeg"/><Relationship Id="rId5" Type="http://schemas.openxmlformats.org/officeDocument/2006/relationships/hyperlink" Target="https://basecamp.com/" TargetMode="External"/><Relationship Id="rId4" Type="http://schemas.openxmlformats.org/officeDocument/2006/relationships/hyperlink" Target="tel:(541)%20270-0702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5943600"/>
            <a:ext cx="2590800" cy="573364"/>
          </a:xfrm>
        </p:spPr>
        <p:txBody>
          <a:bodyPr>
            <a:normAutofit/>
          </a:bodyPr>
          <a:lstStyle/>
          <a:p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Revised: 04/08/21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915815"/>
            <a:ext cx="6553200" cy="4371476"/>
          </a:xfrm>
        </p:spPr>
        <p:txBody>
          <a:bodyPr>
            <a:noAutofit/>
          </a:bodyPr>
          <a:lstStyle/>
          <a:p>
            <a:pPr algn="ctr"/>
            <a:r>
              <a:rPr 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CLATSOP County</a:t>
            </a:r>
            <a:br>
              <a:rPr lang="en-US" sz="40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Emergency operations center (EOC)</a:t>
            </a:r>
            <a:br>
              <a:rPr lang="en-US" sz="40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en-US" sz="40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4000" u="sng" dirty="0">
                <a:latin typeface="Calibri" panose="020F0502020204030204" pitchFamily="34" charset="0"/>
                <a:cs typeface="Calibri" panose="020F0502020204030204" pitchFamily="34" charset="0"/>
              </a:rPr>
              <a:t>User Guide:</a:t>
            </a:r>
            <a:r>
              <a:rPr 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br>
              <a:rPr lang="en-US" sz="40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Basecamp FOR cooperators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D57FCAF-5393-4AF2-977C-3DC738F03F2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5578421"/>
            <a:ext cx="1437000" cy="666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19525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You’ll receive an invite from Clatsop County EOC</a:t>
            </a:r>
          </a:p>
          <a:p>
            <a:r>
              <a:rPr lang="en-US" dirty="0"/>
              <a:t>Create your user name and password</a:t>
            </a:r>
          </a:p>
          <a:p>
            <a:pPr lvl="1"/>
            <a:r>
              <a:rPr lang="en-US" dirty="0"/>
              <a:t>If you have a google account you can use this to access</a:t>
            </a:r>
          </a:p>
          <a:p>
            <a:r>
              <a:rPr lang="en-US" dirty="0"/>
              <a:t>Set-up your profile information and notifications</a:t>
            </a:r>
          </a:p>
          <a:p>
            <a:pPr lvl="1"/>
            <a:r>
              <a:rPr lang="en-US" dirty="0"/>
              <a:t>Add your picture – this is super helpful so others who are activated can see who you are if you are in another location/room and they may not know you</a:t>
            </a:r>
          </a:p>
          <a:p>
            <a:pPr lvl="1"/>
            <a:r>
              <a:rPr lang="en-US" dirty="0"/>
              <a:t>Notifications – you will most likely want to “turn off” your notifications until we have a real activation…Basecamp is a little “chatty”, turning them off until an activation occurs will be helpful to you</a:t>
            </a:r>
          </a:p>
          <a:p>
            <a:pPr marL="365760" lvl="1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Setting up your basecamp profile</a:t>
            </a:r>
          </a:p>
        </p:txBody>
      </p:sp>
    </p:spTree>
    <p:extLst>
      <p:ext uri="{BB962C8B-B14F-4D97-AF65-F5344CB8AC3E}">
        <p14:creationId xmlns:p14="http://schemas.microsoft.com/office/powerpoint/2010/main" val="23988024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Email from basecamp/set-up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94261" y="4410742"/>
            <a:ext cx="29718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Initial Basecamp Invite to Cooperators will come from Tiffany Brown or EM Assistant Pooka Morales</a:t>
            </a:r>
          </a:p>
          <a:p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If you invite more of your staff to have access then the invite will come from your email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685800" y="3124200"/>
            <a:ext cx="228600" cy="8382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978047" y="4533852"/>
            <a:ext cx="213360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You may have access to more than 1 Basecamp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Clatsop County Emergency Management (Oregon)</a:t>
            </a:r>
          </a:p>
        </p:txBody>
      </p:sp>
      <p:cxnSp>
        <p:nvCxnSpPr>
          <p:cNvPr id="20" name="Straight Arrow Connector 19"/>
          <p:cNvCxnSpPr>
            <a:cxnSpLocks/>
          </p:cNvCxnSpPr>
          <p:nvPr/>
        </p:nvCxnSpPr>
        <p:spPr>
          <a:xfrm flipV="1">
            <a:off x="5816069" y="4696687"/>
            <a:ext cx="814751" cy="63731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>
            <a:extLst>
              <a:ext uri="{FF2B5EF4-FFF2-40B4-BE49-F238E27FC236}">
                <a16:creationId xmlns:a16="http://schemas.microsoft.com/office/drawing/2014/main" id="{D07075BD-E2DD-410D-B165-356A0EDC918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7574" y="1854900"/>
            <a:ext cx="1933880" cy="4415824"/>
          </a:xfrm>
          <a:prstGeom prst="rect">
            <a:avLst/>
          </a:prstGeom>
        </p:spPr>
      </p:pic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C01AE8BF-4AF3-4AC9-9BDD-637BDC42A14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030" y="1854900"/>
            <a:ext cx="5650373" cy="2397128"/>
          </a:xfrm>
        </p:spPr>
      </p:pic>
    </p:spTree>
    <p:extLst>
      <p:ext uri="{BB962C8B-B14F-4D97-AF65-F5344CB8AC3E}">
        <p14:creationId xmlns:p14="http://schemas.microsoft.com/office/powerpoint/2010/main" val="7405984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 in/settings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21" t="4491" r="9396" b="5303"/>
          <a:stretch/>
        </p:blipFill>
        <p:spPr>
          <a:xfrm>
            <a:off x="304800" y="1752600"/>
            <a:ext cx="2314575" cy="2295525"/>
          </a:xfr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400" y="1752600"/>
            <a:ext cx="6126333" cy="300338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66700" y="4567535"/>
            <a:ext cx="2971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If you have a Google account you can connect for the same log in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838200" y="3886200"/>
            <a:ext cx="0" cy="7620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029200" y="4890700"/>
            <a:ext cx="3657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Consider turning off your notifications until the EOC is activated…Basecamp can be a little chatty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 flipH="1" flipV="1">
            <a:off x="4533900" y="4648200"/>
            <a:ext cx="647700" cy="84266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53177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752600"/>
            <a:ext cx="5767935" cy="440690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Notifications page 2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324600" y="2209800"/>
            <a:ext cx="2590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Additional settings to change for notifications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H="1" flipV="1">
            <a:off x="5334000" y="2819400"/>
            <a:ext cx="1219200" cy="1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172200" y="4038600"/>
            <a:ext cx="28575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You can download the mobile app which is quite easy to use and great to connect to EOC when you are away from your desk top for activations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H="1" flipV="1">
            <a:off x="5486400" y="4405700"/>
            <a:ext cx="838200" cy="901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00960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2133600"/>
            <a:ext cx="6477000" cy="2404597"/>
          </a:xfrm>
        </p:spPr>
        <p:txBody>
          <a:bodyPr/>
          <a:lstStyle/>
          <a:p>
            <a:r>
              <a:rPr lang="en-US" dirty="0"/>
              <a:t>Section C </a:t>
            </a:r>
            <a:br>
              <a:rPr lang="en-US" dirty="0"/>
            </a:br>
            <a:r>
              <a:rPr lang="en-US" dirty="0"/>
              <a:t>USING BASECAMP during an EOC activation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A2A7AE1-C340-4265-B23B-1FEB680C519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0709" y="2672854"/>
            <a:ext cx="1512291" cy="1512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25493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Content Placeholder 11">
            <a:extLst>
              <a:ext uri="{FF2B5EF4-FFF2-40B4-BE49-F238E27FC236}">
                <a16:creationId xmlns:a16="http://schemas.microsoft.com/office/drawing/2014/main" id="{CFDBB0FD-3FF0-40F9-9B67-CD4A2FF6316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547" y="1854895"/>
            <a:ext cx="5668876" cy="4406900"/>
          </a:xfr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COOPERATORS FOLDER</a:t>
            </a:r>
          </a:p>
        </p:txBody>
      </p:sp>
      <p:sp>
        <p:nvSpPr>
          <p:cNvPr id="7" name="Oval 6"/>
          <p:cNvSpPr/>
          <p:nvPr/>
        </p:nvSpPr>
        <p:spPr>
          <a:xfrm>
            <a:off x="2286000" y="2819400"/>
            <a:ext cx="1600200" cy="16764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3886200" y="4572000"/>
            <a:ext cx="1714500" cy="16002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19800" y="1752600"/>
            <a:ext cx="2895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The two areas the Cooperators will use the </a:t>
            </a:r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most are 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MESSAGE BOARD and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DOCS &amp; FILES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172200" y="4876800"/>
            <a:ext cx="2647253" cy="954107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Some of the features in Basecamp are still new to us and we are learning how best to work them towards our advantage. (Brown)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3886200" y="2819402"/>
            <a:ext cx="2667000" cy="45719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5486400" y="3276600"/>
            <a:ext cx="1143000" cy="17526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66474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A39A33F9-C6D0-46E1-8A08-5375F83B1D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635" y="4330170"/>
            <a:ext cx="1902910" cy="2010741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Cooperators: message board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819400" y="1781175"/>
            <a:ext cx="533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Cooperators will be able to have conversations with other Cooperators and with the County EOC through the MESSAGE BOARD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035197" y="4623173"/>
            <a:ext cx="1226636" cy="1477328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Types of Messages:</a:t>
            </a:r>
          </a:p>
          <a:p>
            <a:pPr algn="ctr"/>
            <a:endParaRPr lang="en-US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Ask a Question!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flipH="1" flipV="1">
            <a:off x="1438276" y="5987772"/>
            <a:ext cx="676274" cy="26062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>
            <a:extLst>
              <a:ext uri="{FF2B5EF4-FFF2-40B4-BE49-F238E27FC236}">
                <a16:creationId xmlns:a16="http://schemas.microsoft.com/office/drawing/2014/main" id="{846F003F-648E-4BC9-8D67-15B179E6C6D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635" y="1823554"/>
            <a:ext cx="1754270" cy="2010741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EC41BDD5-E941-410C-AB8D-617D1018439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5365" y="3108794"/>
            <a:ext cx="5285066" cy="2440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77929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63" r="8576" b="51909"/>
          <a:stretch/>
        </p:blipFill>
        <p:spPr>
          <a:xfrm>
            <a:off x="228600" y="1701908"/>
            <a:ext cx="5702578" cy="2336691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Cooperators: doc’s and files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791200" y="2438400"/>
            <a:ext cx="3124200" cy="646331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DROP OFF </a:t>
            </a: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Documents to County EOC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1000" y="4191000"/>
            <a:ext cx="8382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Basecamp is the primary way to exchange information with the County EOC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The most common files a City, Public Safety, Special District will share or </a:t>
            </a:r>
            <a:r>
              <a:rPr lang="en-US" u="sng" dirty="0">
                <a:latin typeface="Calibri" panose="020F0502020204030204" pitchFamily="34" charset="0"/>
                <a:cs typeface="Calibri" panose="020F0502020204030204" pitchFamily="34" charset="0"/>
              </a:rPr>
              <a:t>DROP OFF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are for the County EOC are: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Damage Assessment Reports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EOC Action Plans for Sit Stat Reporting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ICP Incident Action Plans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Resource Requests for Processing</a:t>
            </a:r>
          </a:p>
        </p:txBody>
      </p:sp>
    </p:spTree>
    <p:extLst>
      <p:ext uri="{BB962C8B-B14F-4D97-AF65-F5344CB8AC3E}">
        <p14:creationId xmlns:p14="http://schemas.microsoft.com/office/powerpoint/2010/main" val="3985678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Cooperators: doc’s and files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181600" y="1719070"/>
            <a:ext cx="3124200" cy="646331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PICK UP</a:t>
            </a: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Documents from the County EOC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BACD83-55BF-453D-B8AC-C76524BEC5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0999" y="1719070"/>
            <a:ext cx="3962401" cy="4910329"/>
          </a:xfrm>
        </p:spPr>
        <p:txBody>
          <a:bodyPr>
            <a:normAutofit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Basecamp will be the primary way to exchange information with the County EOC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most common files a City, Public Safety, Special District will PICK UP or retrieve with the County EOC are: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Completed County EOC Action Plans (not for public release)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County EOC Situation Reports (not for public release)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Media Releases and Public Updates</a:t>
            </a:r>
          </a:p>
          <a:p>
            <a:pPr marL="45720" indent="0">
              <a:buNone/>
            </a:pPr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A71053D-4898-4586-B489-21846A0EA7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0093" y="2438400"/>
            <a:ext cx="3567213" cy="3848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10476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Cooperator documents folders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83069" y="5549515"/>
            <a:ext cx="1143000" cy="92333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Standard</a:t>
            </a:r>
          </a:p>
          <a:p>
            <a:pPr algn="ctr"/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Fillable ICS Forms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F259B479-7481-45E9-9D83-541EA4D290C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1797768"/>
            <a:ext cx="5982554" cy="3262464"/>
          </a:xfr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B1F7FD00-601C-4784-BE58-DFD98B73755F}"/>
              </a:ext>
            </a:extLst>
          </p:cNvPr>
          <p:cNvSpPr txBox="1"/>
          <p:nvPr/>
        </p:nvSpPr>
        <p:spPr>
          <a:xfrm>
            <a:off x="3839308" y="5549515"/>
            <a:ext cx="1143000" cy="92333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EOC Activation Resources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86ADD9B-AF88-4E9B-8611-D9D085F20A1C}"/>
              </a:ext>
            </a:extLst>
          </p:cNvPr>
          <p:cNvSpPr txBox="1"/>
          <p:nvPr/>
        </p:nvSpPr>
        <p:spPr>
          <a:xfrm>
            <a:off x="5395547" y="5549515"/>
            <a:ext cx="1143000" cy="92333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Situation Reporting Tools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90AF5A19-DDC7-441D-A6E5-053132CEB899}"/>
              </a:ext>
            </a:extLst>
          </p:cNvPr>
          <p:cNvCxnSpPr>
            <a:cxnSpLocks/>
          </p:cNvCxnSpPr>
          <p:nvPr/>
        </p:nvCxnSpPr>
        <p:spPr>
          <a:xfrm flipV="1">
            <a:off x="2854569" y="4953000"/>
            <a:ext cx="0" cy="5334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1E55173B-DFEF-442B-93F2-381210D4CBB3}"/>
              </a:ext>
            </a:extLst>
          </p:cNvPr>
          <p:cNvCxnSpPr>
            <a:cxnSpLocks/>
          </p:cNvCxnSpPr>
          <p:nvPr/>
        </p:nvCxnSpPr>
        <p:spPr>
          <a:xfrm flipV="1">
            <a:off x="5961185" y="4953000"/>
            <a:ext cx="0" cy="5334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41912DC7-1766-4606-A0B5-02A852EC252D}"/>
              </a:ext>
            </a:extLst>
          </p:cNvPr>
          <p:cNvCxnSpPr>
            <a:cxnSpLocks/>
          </p:cNvCxnSpPr>
          <p:nvPr/>
        </p:nvCxnSpPr>
        <p:spPr>
          <a:xfrm flipV="1">
            <a:off x="4410808" y="4953000"/>
            <a:ext cx="0" cy="5334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34804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dirty="0"/>
              <a:t>Section A – Overview of Basecamp program</a:t>
            </a:r>
          </a:p>
          <a:p>
            <a:pPr>
              <a:lnSpc>
                <a:spcPct val="200000"/>
              </a:lnSpc>
            </a:pPr>
            <a:r>
              <a:rPr lang="en-US" dirty="0"/>
              <a:t>Section B - Setting up an account and changing notifications</a:t>
            </a:r>
          </a:p>
          <a:p>
            <a:pPr>
              <a:lnSpc>
                <a:spcPct val="200000"/>
              </a:lnSpc>
            </a:pPr>
            <a:r>
              <a:rPr lang="en-US" dirty="0"/>
              <a:t>Section C - How to use Basecamp during EOC activation</a:t>
            </a:r>
          </a:p>
          <a:p>
            <a:pPr>
              <a:lnSpc>
                <a:spcPct val="200000"/>
              </a:lnSpc>
            </a:pPr>
            <a:r>
              <a:rPr lang="en-US" dirty="0"/>
              <a:t>Section D – Adding additional agency staff to Basecamp</a:t>
            </a:r>
          </a:p>
          <a:p>
            <a:pPr>
              <a:lnSpc>
                <a:spcPct val="200000"/>
              </a:lnSpc>
            </a:pPr>
            <a:r>
              <a:rPr lang="en-US" dirty="0"/>
              <a:t>Section E – Who to contact for assistance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</p:spTree>
    <p:extLst>
      <p:ext uri="{BB962C8B-B14F-4D97-AF65-F5344CB8AC3E}">
        <p14:creationId xmlns:p14="http://schemas.microsoft.com/office/powerpoint/2010/main" val="38857209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D </a:t>
            </a:r>
            <a:br>
              <a:rPr lang="en-US" dirty="0"/>
            </a:br>
            <a:r>
              <a:rPr lang="en-US" dirty="0"/>
              <a:t>ADDING agency PERSONNEL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5C1341C-15F6-47CA-8C46-C4D164FE3BD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0709" y="2672854"/>
            <a:ext cx="1512291" cy="1512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254933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910329"/>
          </a:xfrm>
        </p:spPr>
        <p:txBody>
          <a:bodyPr>
            <a:normAutofit/>
          </a:bodyPr>
          <a:lstStyle/>
          <a:p>
            <a:r>
              <a:rPr lang="en-US" dirty="0"/>
              <a:t>Cooperators who were originally invited to Clatsop EOC Basecamp can add additional agency representatives pre-event or during activations following these easy steps</a:t>
            </a:r>
          </a:p>
          <a:p>
            <a:pPr lvl="1"/>
            <a:r>
              <a:rPr lang="en-US" dirty="0"/>
              <a:t>Do not add individuals unless they are a designated employee or volunteer without County EOC Director permission</a:t>
            </a:r>
          </a:p>
          <a:p>
            <a:pPr lvl="1"/>
            <a:r>
              <a:rPr lang="en-US" dirty="0"/>
              <a:t>Inform these individuals the information in Basecamp is for official use only with the exception of Media Releases and Public Summary Updates</a:t>
            </a:r>
          </a:p>
          <a:p>
            <a:r>
              <a:rPr lang="en-US" dirty="0"/>
              <a:t>Cooperator Agency Leads can remove agency reps at any time and/or by sending an email to County EM to ask for them to be permanently removed</a:t>
            </a:r>
          </a:p>
          <a:p>
            <a:r>
              <a:rPr lang="en-US" dirty="0"/>
              <a:t>County EM will periodically review active members and delete, archive as appropriate with communication to the Agency Lead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Adding additional agency reps</a:t>
            </a:r>
          </a:p>
        </p:txBody>
      </p:sp>
    </p:spTree>
    <p:extLst>
      <p:ext uri="{BB962C8B-B14F-4D97-AF65-F5344CB8AC3E}">
        <p14:creationId xmlns:p14="http://schemas.microsoft.com/office/powerpoint/2010/main" val="73547128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Content Placeholder 14">
            <a:extLst>
              <a:ext uri="{FF2B5EF4-FFF2-40B4-BE49-F238E27FC236}">
                <a16:creationId xmlns:a16="http://schemas.microsoft.com/office/drawing/2014/main" id="{03761E55-ED9E-4F7C-85F9-8F3C95701E1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3871987"/>
            <a:ext cx="6083537" cy="2338230"/>
          </a:xfr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2AD4DE1-ABE3-42AF-AE4D-32463C957F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863" y="1847372"/>
            <a:ext cx="5480537" cy="1080757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Adding additional agency reps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19800" y="1752600"/>
            <a:ext cx="2895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Select Add/Remove people at the top of your Cooperator Screen</a:t>
            </a:r>
          </a:p>
        </p:txBody>
      </p:sp>
      <p:cxnSp>
        <p:nvCxnSpPr>
          <p:cNvPr id="7" name="Straight Arrow Connector 6"/>
          <p:cNvCxnSpPr>
            <a:cxnSpLocks/>
          </p:cNvCxnSpPr>
          <p:nvPr/>
        </p:nvCxnSpPr>
        <p:spPr>
          <a:xfrm flipH="1">
            <a:off x="3962400" y="2170441"/>
            <a:ext cx="2209800" cy="505489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28600" y="4556820"/>
            <a:ext cx="2438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Select “Our Team”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Do Not select “THE CLIENT”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2514600" y="4876800"/>
            <a:ext cx="609600" cy="3048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847250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E37E8A85-DDB0-416F-B85F-7D7DDB70ACE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0600" y="1811307"/>
            <a:ext cx="5601660" cy="440690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Adding additional agency reps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8600" y="1752600"/>
            <a:ext cx="2895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Enter their name, email information</a:t>
            </a: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You can add more than one person at a time</a:t>
            </a: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You can pick from people who are already in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Basecamp..it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should tell you if they are already there and let you add them</a:t>
            </a: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Include an intro message explaining why they are being added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819400" y="2209800"/>
            <a:ext cx="1066800" cy="10668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8B9360CA-8173-4D3C-AEBF-6DC5063C5B69}"/>
              </a:ext>
            </a:extLst>
          </p:cNvPr>
          <p:cNvCxnSpPr>
            <a:cxnSpLocks/>
          </p:cNvCxnSpPr>
          <p:nvPr/>
        </p:nvCxnSpPr>
        <p:spPr>
          <a:xfrm flipV="1">
            <a:off x="2590800" y="4953000"/>
            <a:ext cx="1066800" cy="105667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706029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e</a:t>
            </a:r>
            <a:br>
              <a:rPr lang="en-US" dirty="0"/>
            </a:br>
            <a:r>
              <a:rPr lang="en-US" dirty="0"/>
              <a:t>Who do I contact for assistance?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E0742BE-4F8D-445E-9A19-626E74B9A95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0709" y="2672854"/>
            <a:ext cx="1512291" cy="1512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826112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0999" y="1719072"/>
            <a:ext cx="8407893" cy="1844071"/>
          </a:xfrm>
        </p:spPr>
        <p:txBody>
          <a:bodyPr>
            <a:normAutofit/>
          </a:bodyPr>
          <a:lstStyle/>
          <a:p>
            <a:r>
              <a:rPr lang="en-US" sz="1600" b="1" dirty="0">
                <a:latin typeface="Calibri" panose="020F0502020204030204" pitchFamily="34" charset="0"/>
                <a:cs typeface="Calibri" panose="020F0502020204030204" pitchFamily="34" charset="0"/>
              </a:rPr>
              <a:t>Contact County EM staff to walk through any issues you may be having. </a:t>
            </a:r>
          </a:p>
          <a:p>
            <a:pPr lvl="1"/>
            <a:r>
              <a:rPr lang="en-US" sz="1600" b="1" dirty="0">
                <a:latin typeface="Calibri" panose="020F0502020204030204" pitchFamily="34" charset="0"/>
                <a:cs typeface="Calibri" panose="020F0502020204030204" pitchFamily="34" charset="0"/>
              </a:rPr>
              <a:t>One tricky issue that some have run into was when connecting the initial user name/password to Google accounts…have patience and you may have to sign on and off a few times for it to connect </a:t>
            </a:r>
          </a:p>
          <a:p>
            <a:r>
              <a:rPr lang="en-US" sz="1600" b="1" dirty="0">
                <a:latin typeface="Calibri" panose="020F0502020204030204" pitchFamily="34" charset="0"/>
                <a:cs typeface="Calibri" panose="020F0502020204030204" pitchFamily="34" charset="0"/>
              </a:rPr>
              <a:t>If you have any feedback for us please let us know as we want to ensure this is an easy transition and an effective tool.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Need help?</a:t>
            </a:r>
          </a:p>
        </p:txBody>
      </p:sp>
      <p:sp>
        <p:nvSpPr>
          <p:cNvPr id="6" name="Rectangle 5"/>
          <p:cNvSpPr/>
          <p:nvPr/>
        </p:nvSpPr>
        <p:spPr>
          <a:xfrm>
            <a:off x="608972" y="4268200"/>
            <a:ext cx="2889739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Tiffany Brown</a:t>
            </a:r>
            <a:b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</a:b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Emergency Manager</a:t>
            </a:r>
            <a:b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</a:b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Clatsop County Emergency Mgmt</a:t>
            </a:r>
            <a:b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</a:b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91372 Pacific-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Rilea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Road,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Bldg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7404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Warrenton, Oregon 97146</a:t>
            </a:r>
            <a:b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</a:b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hlinkClick r:id="rId2"/>
              </a:rPr>
              <a:t>tbrown@co.clatsop.or.us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hlinkClick r:id="rId3"/>
              </a:rPr>
              <a:t>(503) 325-8645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 Office</a:t>
            </a:r>
            <a:b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</a:b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hlinkClick r:id="rId4"/>
              </a:rPr>
              <a:t>(503) 791-7060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 Cell</a:t>
            </a:r>
          </a:p>
        </p:txBody>
      </p:sp>
      <p:sp>
        <p:nvSpPr>
          <p:cNvPr id="7" name="Rectangle 6"/>
          <p:cNvSpPr/>
          <p:nvPr/>
        </p:nvSpPr>
        <p:spPr>
          <a:xfrm>
            <a:off x="5644546" y="4268200"/>
            <a:ext cx="314434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Laura “Pooka” Morales </a:t>
            </a:r>
            <a:b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</a:b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Program Assistant</a:t>
            </a:r>
            <a:b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</a:b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Clatsop County Emergency Mgmt</a:t>
            </a:r>
            <a:b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</a:b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91372 Pacific-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Rilea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Road,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Bldg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7404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Warrenton, Oregon 97146</a:t>
            </a:r>
            <a:b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</a:b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hlinkClick r:id="rId2"/>
              </a:rPr>
              <a:t>lmorales@co.clatsop.or.us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hlinkClick r:id="rId3"/>
              </a:rPr>
              <a:t>(503) 325-8645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 Office</a:t>
            </a:r>
            <a:b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</a:b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hlinkClick r:id="rId4"/>
              </a:rPr>
              <a:t>(503) 791-7060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 Cell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185798" y="3684839"/>
            <a:ext cx="47716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BASECAMP: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hlinkClick r:id="rId5"/>
              </a:rPr>
              <a:t>https://basecamp.com/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0CF324C-6D19-464A-8F0E-5FAAD1133503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4254" y="5840711"/>
            <a:ext cx="1574749" cy="730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22833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a  </a:t>
            </a:r>
            <a:br>
              <a:rPr lang="en-US" dirty="0"/>
            </a:br>
            <a:r>
              <a:rPr lang="en-US" dirty="0"/>
              <a:t>basecamp overview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B4D7A05-B125-4C2B-8CF0-F8E7B078F41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7080" y="2819400"/>
            <a:ext cx="1645920" cy="1645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6308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0999" y="1719070"/>
            <a:ext cx="8305801" cy="483412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What is Basecamp? </a:t>
            </a:r>
          </a:p>
          <a:p>
            <a:pPr lvl="1"/>
            <a:r>
              <a:rPr lang="en-US" dirty="0"/>
              <a:t>A project management web based software program that Clatsop County EOC is using to coordinate internal EOC operations and interactions with Cooperators</a:t>
            </a:r>
          </a:p>
          <a:p>
            <a:pPr lvl="1"/>
            <a:r>
              <a:rPr lang="en-US" dirty="0"/>
              <a:t>Internet based with mobile phone application for both Android and IOS</a:t>
            </a:r>
          </a:p>
          <a:p>
            <a:pPr lvl="1"/>
            <a:r>
              <a:rPr lang="en-US" dirty="0"/>
              <a:t>Provides platform to schedule/assign to do items, document storage, message chat to specific groups, calendar for specific projects</a:t>
            </a:r>
          </a:p>
          <a:p>
            <a:pPr lvl="1"/>
            <a:r>
              <a:rPr lang="en-US" dirty="0"/>
              <a:t>Allows authorized members to add additional staff quickly and easily</a:t>
            </a:r>
          </a:p>
          <a:p>
            <a:pPr marL="365760" lvl="1" indent="0">
              <a:buNone/>
            </a:pPr>
            <a:endParaRPr lang="en-US" dirty="0"/>
          </a:p>
          <a:p>
            <a:r>
              <a:rPr lang="en-US" dirty="0"/>
              <a:t>How will Clatsop County use Basecamp to manage EOC activations? </a:t>
            </a:r>
          </a:p>
          <a:p>
            <a:pPr lvl="1"/>
            <a:r>
              <a:rPr lang="en-US" dirty="0"/>
              <a:t>Clatsop County has divided Basecamp into three sections: </a:t>
            </a:r>
          </a:p>
          <a:p>
            <a:pPr lvl="2"/>
            <a:r>
              <a:rPr lang="en-US" dirty="0"/>
              <a:t>IMT Hub\County EOC (library of forms, tools)</a:t>
            </a:r>
          </a:p>
          <a:p>
            <a:pPr lvl="2"/>
            <a:r>
              <a:rPr lang="en-US" dirty="0"/>
              <a:t>City EOC resources</a:t>
            </a:r>
          </a:p>
          <a:p>
            <a:pPr lvl="2"/>
            <a:r>
              <a:rPr lang="en-US" dirty="0"/>
              <a:t>Projects – Cooperators folder and EOC activation folder (live EOC response documents)</a:t>
            </a:r>
          </a:p>
          <a:p>
            <a:pPr lvl="2"/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Basecamp overview</a:t>
            </a:r>
          </a:p>
        </p:txBody>
      </p:sp>
    </p:spTree>
    <p:extLst>
      <p:ext uri="{BB962C8B-B14F-4D97-AF65-F5344CB8AC3E}">
        <p14:creationId xmlns:p14="http://schemas.microsoft.com/office/powerpoint/2010/main" val="41365647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91032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Cooperators will be given access to 1 folder – “COOPERATORS – Clatsop County”</a:t>
            </a:r>
          </a:p>
          <a:p>
            <a:r>
              <a:rPr lang="en-US" dirty="0"/>
              <a:t>Cooperators will be able to </a:t>
            </a:r>
            <a:r>
              <a:rPr lang="en-US" u="sng" dirty="0"/>
              <a:t>DROP OFF </a:t>
            </a:r>
            <a:r>
              <a:rPr lang="en-US" dirty="0"/>
              <a:t>documents related to the current activation such as:</a:t>
            </a:r>
          </a:p>
          <a:p>
            <a:pPr lvl="1"/>
            <a:r>
              <a:rPr lang="en-US" dirty="0"/>
              <a:t>Resource requests</a:t>
            </a:r>
          </a:p>
          <a:p>
            <a:pPr lvl="1"/>
            <a:r>
              <a:rPr lang="en-US" dirty="0"/>
              <a:t>City/Tribal EOC Action Plans</a:t>
            </a:r>
          </a:p>
          <a:p>
            <a:pPr lvl="1"/>
            <a:r>
              <a:rPr lang="en-US" dirty="0"/>
              <a:t>Situational Status Reports</a:t>
            </a:r>
          </a:p>
          <a:p>
            <a:pPr lvl="1"/>
            <a:r>
              <a:rPr lang="en-US" dirty="0"/>
              <a:t>Incident Command Incident Action Plans (IAP’s)</a:t>
            </a:r>
          </a:p>
          <a:p>
            <a:pPr lvl="1"/>
            <a:r>
              <a:rPr lang="en-US" dirty="0"/>
              <a:t>Damage Assessment Reports</a:t>
            </a:r>
          </a:p>
          <a:p>
            <a:r>
              <a:rPr lang="en-US" dirty="0"/>
              <a:t>Cooperators will be able to </a:t>
            </a:r>
            <a:r>
              <a:rPr lang="en-US" u="sng" dirty="0"/>
              <a:t>PICK UP </a:t>
            </a:r>
            <a:r>
              <a:rPr lang="en-US" dirty="0"/>
              <a:t>documents from the County EOC related to the current activation such as:</a:t>
            </a:r>
          </a:p>
          <a:p>
            <a:pPr lvl="1"/>
            <a:r>
              <a:rPr lang="en-US" dirty="0"/>
              <a:t>Media Releases and Public Summary Reports</a:t>
            </a:r>
          </a:p>
          <a:p>
            <a:pPr lvl="1"/>
            <a:r>
              <a:rPr lang="en-US" dirty="0"/>
              <a:t>County Situational Status Reports</a:t>
            </a:r>
          </a:p>
          <a:p>
            <a:r>
              <a:rPr lang="en-US" dirty="0"/>
              <a:t>Cooperators will be able to download EOC templates to assist them with their activations</a:t>
            </a:r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Cooperators access and use</a:t>
            </a:r>
          </a:p>
        </p:txBody>
      </p:sp>
    </p:spTree>
    <p:extLst>
      <p:ext uri="{BB962C8B-B14F-4D97-AF65-F5344CB8AC3E}">
        <p14:creationId xmlns:p14="http://schemas.microsoft.com/office/powerpoint/2010/main" val="4783927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C6B2D5B-2696-4A59-BBEE-BC5B0ABB88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9937" y="1733032"/>
            <a:ext cx="6763386" cy="2653002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Admin hub (top of basecamp screen)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085730" y="5233635"/>
            <a:ext cx="2971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Each circle represents a person who has access to this area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172200" y="4862802"/>
            <a:ext cx="2514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Your Avatar (name/photo) is at the top right – you also click here to change your settings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28600" y="4570700"/>
            <a:ext cx="297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Your agency logo and account name</a:t>
            </a:r>
          </a:p>
        </p:txBody>
      </p:sp>
      <p:cxnSp>
        <p:nvCxnSpPr>
          <p:cNvPr id="14" name="Straight Arrow Connector 13"/>
          <p:cNvCxnSpPr>
            <a:cxnSpLocks/>
            <a:stCxn id="11" idx="0"/>
          </p:cNvCxnSpPr>
          <p:nvPr/>
        </p:nvCxnSpPr>
        <p:spPr>
          <a:xfrm flipV="1">
            <a:off x="1714500" y="2667000"/>
            <a:ext cx="1062012" cy="1903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cxnSpLocks/>
          </p:cNvCxnSpPr>
          <p:nvPr/>
        </p:nvCxnSpPr>
        <p:spPr>
          <a:xfrm flipH="1" flipV="1">
            <a:off x="3767112" y="4342854"/>
            <a:ext cx="247650" cy="8706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cxnSpLocks/>
          </p:cNvCxnSpPr>
          <p:nvPr/>
        </p:nvCxnSpPr>
        <p:spPr>
          <a:xfrm flipV="1">
            <a:off x="7315200" y="2133600"/>
            <a:ext cx="457200" cy="264456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9714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Teams: Internal </a:t>
            </a:r>
            <a:r>
              <a:rPr lang="en-US" dirty="0" err="1"/>
              <a:t>eoc</a:t>
            </a:r>
            <a:r>
              <a:rPr lang="en-US" dirty="0"/>
              <a:t> section folders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09330" y="4751804"/>
            <a:ext cx="6324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This section is for internal County EOC staff but can also be created for city/district cooperators as well.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EOC/DOC library contains forms, tools, contact information, spreadsheets needed to complete assigned EOC functions.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74A41BB-DA62-4483-80D4-A56625216B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828800"/>
            <a:ext cx="8077200" cy="2504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94149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access: cooperators folders and JIC activation folder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74174" y="1893656"/>
            <a:ext cx="2971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Cooperators Folder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Drop off documents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Pick up information from County EOC</a:t>
            </a:r>
          </a:p>
        </p:txBody>
      </p:sp>
      <p:cxnSp>
        <p:nvCxnSpPr>
          <p:cNvPr id="5" name="Straight Arrow Connector 4"/>
          <p:cNvCxnSpPr>
            <a:cxnSpLocks/>
          </p:cNvCxnSpPr>
          <p:nvPr/>
        </p:nvCxnSpPr>
        <p:spPr>
          <a:xfrm>
            <a:off x="4571629" y="3270241"/>
            <a:ext cx="0" cy="41433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081485" y="1893656"/>
            <a:ext cx="24797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JIC Activation Team – For coordinated messaging across jurisdictions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F7E1D9A8-E104-447E-A1C6-4BBBDC8AFA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517" y="3860835"/>
            <a:ext cx="8402223" cy="1667108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3F85418C-64A7-444D-AC6A-6DAE753D09EA}"/>
              </a:ext>
            </a:extLst>
          </p:cNvPr>
          <p:cNvSpPr txBox="1"/>
          <p:nvPr/>
        </p:nvSpPr>
        <p:spPr>
          <a:xfrm>
            <a:off x="3430173" y="1893656"/>
            <a:ext cx="228291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EOC Activation Template Folder – Document &amp; Resource Library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5B1EECDE-92B3-47D7-ABBE-DA3292E4D3A5}"/>
              </a:ext>
            </a:extLst>
          </p:cNvPr>
          <p:cNvCxnSpPr>
            <a:cxnSpLocks/>
          </p:cNvCxnSpPr>
          <p:nvPr/>
        </p:nvCxnSpPr>
        <p:spPr>
          <a:xfrm>
            <a:off x="1760074" y="3270242"/>
            <a:ext cx="0" cy="41433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5C172EB9-4022-4ACD-B38E-94F863FE5327}"/>
              </a:ext>
            </a:extLst>
          </p:cNvPr>
          <p:cNvCxnSpPr>
            <a:cxnSpLocks/>
          </p:cNvCxnSpPr>
          <p:nvPr/>
        </p:nvCxnSpPr>
        <p:spPr>
          <a:xfrm>
            <a:off x="7309250" y="3270242"/>
            <a:ext cx="0" cy="41433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24723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B  </a:t>
            </a:r>
            <a:br>
              <a:rPr lang="en-US" dirty="0"/>
            </a:br>
            <a:r>
              <a:rPr lang="en-US" dirty="0"/>
              <a:t>SETTING UP an ACCOUNT AND NOTIFICATIONS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1D70827-9907-46A2-8E5C-25DC2B72A9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44964" y="2669982"/>
            <a:ext cx="1518036" cy="1518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25493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363</TotalTime>
  <Words>1298</Words>
  <Application>Microsoft Office PowerPoint</Application>
  <PresentationFormat>On-screen Show (4:3)</PresentationFormat>
  <Paragraphs>129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32" baseType="lpstr">
      <vt:lpstr>Arial</vt:lpstr>
      <vt:lpstr>Calibri</vt:lpstr>
      <vt:lpstr>Franklin Gothic Medium</vt:lpstr>
      <vt:lpstr>Wingdings</vt:lpstr>
      <vt:lpstr>Wingdings 2</vt:lpstr>
      <vt:lpstr>Grid</vt:lpstr>
      <vt:lpstr>1_Grid</vt:lpstr>
      <vt:lpstr>CLATSOP County Emergency operations center (EOC)  User Guide:  Basecamp FOR cooperators</vt:lpstr>
      <vt:lpstr>Overview</vt:lpstr>
      <vt:lpstr>Section a   basecamp overview</vt:lpstr>
      <vt:lpstr>Basecamp overview</vt:lpstr>
      <vt:lpstr>Cooperators access and use</vt:lpstr>
      <vt:lpstr>Admin hub (top of basecamp screen)</vt:lpstr>
      <vt:lpstr>Teams: Internal eoc section folders</vt:lpstr>
      <vt:lpstr>Project access: cooperators folders and JIC activation folder</vt:lpstr>
      <vt:lpstr>Section B   SETTING UP an ACCOUNT AND NOTIFICATIONS</vt:lpstr>
      <vt:lpstr>Setting up your basecamp profile</vt:lpstr>
      <vt:lpstr>Email from basecamp/set-up</vt:lpstr>
      <vt:lpstr>Log in/settings</vt:lpstr>
      <vt:lpstr>Notifications page 2</vt:lpstr>
      <vt:lpstr>Section C  USING BASECAMP during an EOC activation</vt:lpstr>
      <vt:lpstr>COOPERATORS FOLDER</vt:lpstr>
      <vt:lpstr>Cooperators: message board</vt:lpstr>
      <vt:lpstr>Cooperators: doc’s and files</vt:lpstr>
      <vt:lpstr>Cooperators: doc’s and files</vt:lpstr>
      <vt:lpstr>Cooperator documents folders</vt:lpstr>
      <vt:lpstr>Section D  ADDING agency PERSONNEL </vt:lpstr>
      <vt:lpstr>Adding additional agency reps</vt:lpstr>
      <vt:lpstr>Adding additional agency reps</vt:lpstr>
      <vt:lpstr>Adding additional agency reps</vt:lpstr>
      <vt:lpstr>Section e Who do I contact for assistance?</vt:lpstr>
      <vt:lpstr>Need help?</vt:lpstr>
    </vt:vector>
  </TitlesOfParts>
  <Company>Lincoln County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Lincoln County EOC Basecamp User Guide</dc:title>
  <dc:creator>Virginia "Jenny" Demaris</dc:creator>
  <cp:lastModifiedBy>Tiffany Brown</cp:lastModifiedBy>
  <cp:revision>41</cp:revision>
  <cp:lastPrinted>2022-01-21T16:59:32Z</cp:lastPrinted>
  <dcterms:created xsi:type="dcterms:W3CDTF">2019-04-07T21:19:17Z</dcterms:created>
  <dcterms:modified xsi:type="dcterms:W3CDTF">2022-01-21T16:59:36Z</dcterms:modified>
</cp:coreProperties>
</file>