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63" r:id="rId2"/>
    <p:sldId id="264" r:id="rId3"/>
    <p:sldId id="265" r:id="rId4"/>
    <p:sldId id="271" r:id="rId5"/>
    <p:sldId id="256" r:id="rId6"/>
    <p:sldId id="258" r:id="rId7"/>
    <p:sldId id="259" r:id="rId8"/>
    <p:sldId id="273" r:id="rId9"/>
    <p:sldId id="291" r:id="rId10"/>
    <p:sldId id="274" r:id="rId11"/>
    <p:sldId id="279" r:id="rId12"/>
    <p:sldId id="272" r:id="rId13"/>
    <p:sldId id="281" r:id="rId14"/>
    <p:sldId id="282" r:id="rId15"/>
    <p:sldId id="292" r:id="rId16"/>
    <p:sldId id="275" r:id="rId17"/>
    <p:sldId id="293" r:id="rId18"/>
    <p:sldId id="277" r:id="rId19"/>
    <p:sldId id="283" r:id="rId20"/>
    <p:sldId id="284" r:id="rId21"/>
    <p:sldId id="285" r:id="rId22"/>
    <p:sldId id="286" r:id="rId23"/>
    <p:sldId id="287" r:id="rId24"/>
    <p:sldId id="288" r:id="rId25"/>
    <p:sldId id="289" r:id="rId26"/>
    <p:sldId id="290"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26"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160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BE70C-4778-4C48-83BB-E18C7319C616}"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C5BDB-E249-4F41-BB03-C0E2BD4C16CF}" type="slidenum">
              <a:rPr lang="en-US" smtClean="0"/>
              <a:t>‹#›</a:t>
            </a:fld>
            <a:endParaRPr lang="en-US"/>
          </a:p>
        </p:txBody>
      </p:sp>
    </p:spTree>
    <p:extLst>
      <p:ext uri="{BB962C8B-B14F-4D97-AF65-F5344CB8AC3E}">
        <p14:creationId xmlns:p14="http://schemas.microsoft.com/office/powerpoint/2010/main" val="354377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1</a:t>
            </a:fld>
            <a:endParaRPr lang="en-US"/>
          </a:p>
        </p:txBody>
      </p:sp>
    </p:spTree>
    <p:extLst>
      <p:ext uri="{BB962C8B-B14F-4D97-AF65-F5344CB8AC3E}">
        <p14:creationId xmlns:p14="http://schemas.microsoft.com/office/powerpoint/2010/main" val="30753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C5BDB-E249-4F41-BB03-C0E2BD4C16CF}" type="slidenum">
              <a:rPr lang="en-US" smtClean="0"/>
              <a:t>13</a:t>
            </a:fld>
            <a:endParaRPr lang="en-US"/>
          </a:p>
        </p:txBody>
      </p:sp>
    </p:spTree>
    <p:extLst>
      <p:ext uri="{BB962C8B-B14F-4D97-AF65-F5344CB8AC3E}">
        <p14:creationId xmlns:p14="http://schemas.microsoft.com/office/powerpoint/2010/main" val="32750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15</a:t>
            </a:fld>
            <a:endParaRPr lang="en-US"/>
          </a:p>
        </p:txBody>
      </p:sp>
    </p:spTree>
    <p:extLst>
      <p:ext uri="{BB962C8B-B14F-4D97-AF65-F5344CB8AC3E}">
        <p14:creationId xmlns:p14="http://schemas.microsoft.com/office/powerpoint/2010/main" val="184778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27</a:t>
            </a:fld>
            <a:endParaRPr lang="en-US"/>
          </a:p>
        </p:txBody>
      </p:sp>
    </p:spTree>
    <p:extLst>
      <p:ext uri="{BB962C8B-B14F-4D97-AF65-F5344CB8AC3E}">
        <p14:creationId xmlns:p14="http://schemas.microsoft.com/office/powerpoint/2010/main" val="244479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2</a:t>
            </a:fld>
            <a:endParaRPr lang="en-US"/>
          </a:p>
        </p:txBody>
      </p:sp>
    </p:spTree>
    <p:extLst>
      <p:ext uri="{BB962C8B-B14F-4D97-AF65-F5344CB8AC3E}">
        <p14:creationId xmlns:p14="http://schemas.microsoft.com/office/powerpoint/2010/main" val="245859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3</a:t>
            </a:fld>
            <a:endParaRPr lang="en-US"/>
          </a:p>
        </p:txBody>
      </p:sp>
    </p:spTree>
    <p:extLst>
      <p:ext uri="{BB962C8B-B14F-4D97-AF65-F5344CB8AC3E}">
        <p14:creationId xmlns:p14="http://schemas.microsoft.com/office/powerpoint/2010/main" val="184778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4</a:t>
            </a:fld>
            <a:endParaRPr lang="en-US"/>
          </a:p>
        </p:txBody>
      </p:sp>
    </p:spTree>
    <p:extLst>
      <p:ext uri="{BB962C8B-B14F-4D97-AF65-F5344CB8AC3E}">
        <p14:creationId xmlns:p14="http://schemas.microsoft.com/office/powerpoint/2010/main" val="146709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5</a:t>
            </a:fld>
            <a:endParaRPr lang="en-US"/>
          </a:p>
        </p:txBody>
      </p:sp>
    </p:spTree>
    <p:extLst>
      <p:ext uri="{BB962C8B-B14F-4D97-AF65-F5344CB8AC3E}">
        <p14:creationId xmlns:p14="http://schemas.microsoft.com/office/powerpoint/2010/main" val="12122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6</a:t>
            </a:fld>
            <a:endParaRPr lang="en-US"/>
          </a:p>
        </p:txBody>
      </p:sp>
    </p:spTree>
    <p:extLst>
      <p:ext uri="{BB962C8B-B14F-4D97-AF65-F5344CB8AC3E}">
        <p14:creationId xmlns:p14="http://schemas.microsoft.com/office/powerpoint/2010/main" val="382795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C5BDB-E249-4F41-BB03-C0E2BD4C16CF}" type="slidenum">
              <a:rPr lang="en-US" smtClean="0"/>
              <a:t>7</a:t>
            </a:fld>
            <a:endParaRPr lang="en-US"/>
          </a:p>
        </p:txBody>
      </p:sp>
    </p:spTree>
    <p:extLst>
      <p:ext uri="{BB962C8B-B14F-4D97-AF65-F5344CB8AC3E}">
        <p14:creationId xmlns:p14="http://schemas.microsoft.com/office/powerpoint/2010/main" val="372087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C5BDB-E249-4F41-BB03-C0E2BD4C16CF}" type="slidenum">
              <a:rPr lang="en-US" smtClean="0"/>
              <a:t>8</a:t>
            </a:fld>
            <a:endParaRPr lang="en-US"/>
          </a:p>
        </p:txBody>
      </p:sp>
    </p:spTree>
    <p:extLst>
      <p:ext uri="{BB962C8B-B14F-4D97-AF65-F5344CB8AC3E}">
        <p14:creationId xmlns:p14="http://schemas.microsoft.com/office/powerpoint/2010/main" val="372087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5BDB-E249-4F41-BB03-C0E2BD4C16CF}" type="slidenum">
              <a:rPr lang="en-US" smtClean="0"/>
              <a:t>9</a:t>
            </a:fld>
            <a:endParaRPr lang="en-US"/>
          </a:p>
        </p:txBody>
      </p:sp>
    </p:spTree>
    <p:extLst>
      <p:ext uri="{BB962C8B-B14F-4D97-AF65-F5344CB8AC3E}">
        <p14:creationId xmlns:p14="http://schemas.microsoft.com/office/powerpoint/2010/main" val="184778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02D1EF3-1219-4297-901C-AD188CF20592}" type="datetimeFigureOut">
              <a:rPr lang="en-US" smtClean="0"/>
              <a:t>3/2/2022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A3FD5D5-073D-4BD9-9ADC-F082FACCC8E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D1EF3-1219-4297-901C-AD188CF2059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FD5D5-073D-4BD9-9ADC-F082FACCC8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D1EF3-1219-4297-901C-AD188CF2059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A3FD5D5-073D-4BD9-9ADC-F082FACCC8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D1EF3-1219-4297-901C-AD188CF2059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FD5D5-073D-4BD9-9ADC-F082FACCC8E4}"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02D1EF3-1219-4297-901C-AD188CF20592}" type="datetimeFigureOut">
              <a:rPr lang="en-US" smtClean="0"/>
              <a:t>3/2/2022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A3FD5D5-073D-4BD9-9ADC-F082FACCC8E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D1EF3-1219-4297-901C-AD188CF20592}"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FD5D5-073D-4BD9-9ADC-F082FACCC8E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D1EF3-1219-4297-901C-AD188CF20592}"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FD5D5-073D-4BD9-9ADC-F082FACCC8E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D1EF3-1219-4297-901C-AD188CF20592}"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FD5D5-073D-4BD9-9ADC-F082FACCC8E4}"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02D1EF3-1219-4297-901C-AD188CF20592}"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FD5D5-073D-4BD9-9ADC-F082FACCC8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D1EF3-1219-4297-901C-AD188CF20592}"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A3FD5D5-073D-4BD9-9ADC-F082FACCC8E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D1EF3-1219-4297-901C-AD188CF20592}"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FD5D5-073D-4BD9-9ADC-F082FACCC8E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02D1EF3-1219-4297-901C-AD188CF20592}" type="datetimeFigureOut">
              <a:rPr lang="en-US" smtClean="0"/>
              <a:t>3/2/2022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A3FD5D5-073D-4BD9-9ADC-F082FACCC8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rown@co.clatsop.or.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mailto:lmorales@co.clatsop.or.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553200" cy="5257800"/>
          </a:xfrm>
        </p:spPr>
        <p:txBody>
          <a:bodyPr anchor="t"/>
          <a:lstStyle/>
          <a:p>
            <a:pPr algn="ctr"/>
            <a:r>
              <a:rPr lang="en-US" dirty="0"/>
              <a:t>CLATSOP County </a:t>
            </a:r>
            <a:br>
              <a:rPr lang="en-US" dirty="0"/>
            </a:br>
            <a:r>
              <a:rPr lang="en-US" dirty="0"/>
              <a:t>User guide</a:t>
            </a:r>
            <a:br>
              <a:rPr lang="en-US" dirty="0"/>
            </a:br>
            <a:br>
              <a:rPr lang="en-US" dirty="0"/>
            </a:br>
            <a:r>
              <a:rPr lang="en-US" sz="3600" cap="none" dirty="0"/>
              <a:t>Clatsop Alerts:</a:t>
            </a:r>
            <a:br>
              <a:rPr lang="en-US" sz="3600" cap="none" dirty="0"/>
            </a:br>
            <a:r>
              <a:rPr lang="en-US" sz="3600" cap="none" dirty="0"/>
              <a:t>Group Managers</a:t>
            </a:r>
            <a:br>
              <a:rPr lang="en-US" sz="3600" cap="none" dirty="0"/>
            </a:br>
            <a:r>
              <a:rPr lang="en-US" sz="2400" cap="none" dirty="0"/>
              <a:t>(Organization: Agency Alerts)</a:t>
            </a:r>
            <a:br>
              <a:rPr lang="en-US" sz="3600" cap="none" dirty="0"/>
            </a:br>
            <a:endParaRPr lang="en-US" sz="3200" dirty="0"/>
          </a:p>
        </p:txBody>
      </p:sp>
      <p:sp>
        <p:nvSpPr>
          <p:cNvPr id="7" name="Subtitle 2"/>
          <p:cNvSpPr>
            <a:spLocks noGrp="1"/>
          </p:cNvSpPr>
          <p:nvPr>
            <p:ph type="subTitle" idx="1"/>
          </p:nvPr>
        </p:nvSpPr>
        <p:spPr>
          <a:xfrm>
            <a:off x="381000" y="5943600"/>
            <a:ext cx="2590800" cy="573364"/>
          </a:xfrm>
        </p:spPr>
        <p:txBody>
          <a:bodyPr>
            <a:normAutofit/>
          </a:bodyPr>
          <a:lstStyle/>
          <a:p>
            <a:r>
              <a:rPr lang="en-US" sz="1400" dirty="0">
                <a:latin typeface="Calibri" panose="020F0502020204030204" pitchFamily="34" charset="0"/>
                <a:cs typeface="Calibri" panose="020F0502020204030204" pitchFamily="34" charset="0"/>
              </a:rPr>
              <a:t>Revised: 03/15/20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761681"/>
            <a:ext cx="1413260" cy="1295488"/>
          </a:xfrm>
          <a:prstGeom prst="rect">
            <a:avLst/>
          </a:prstGeom>
        </p:spPr>
      </p:pic>
      <p:pic>
        <p:nvPicPr>
          <p:cNvPr id="9" name="Picture 8">
            <a:extLst>
              <a:ext uri="{FF2B5EF4-FFF2-40B4-BE49-F238E27FC236}">
                <a16:creationId xmlns:a16="http://schemas.microsoft.com/office/drawing/2014/main" id="{4F320604-2C55-4CA6-94EE-3691429CD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4512113"/>
            <a:ext cx="1515299" cy="1335246"/>
          </a:xfrm>
          <a:prstGeom prst="rect">
            <a:avLst/>
          </a:prstGeom>
        </p:spPr>
      </p:pic>
    </p:spTree>
    <p:extLst>
      <p:ext uri="{BB962C8B-B14F-4D97-AF65-F5344CB8AC3E}">
        <p14:creationId xmlns:p14="http://schemas.microsoft.com/office/powerpoint/2010/main" val="105567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 r="31799" b="50"/>
          <a:stretch/>
        </p:blipFill>
        <p:spPr>
          <a:xfrm>
            <a:off x="885846" y="1829827"/>
            <a:ext cx="5144455" cy="2777411"/>
          </a:xfrm>
          <a:ln w="12700">
            <a:solidFill>
              <a:schemeClr val="tx1"/>
            </a:solidFill>
          </a:ln>
        </p:spPr>
      </p:pic>
      <p:sp>
        <p:nvSpPr>
          <p:cNvPr id="3" name="Title 2"/>
          <p:cNvSpPr>
            <a:spLocks noGrp="1"/>
          </p:cNvSpPr>
          <p:nvPr>
            <p:ph type="title"/>
          </p:nvPr>
        </p:nvSpPr>
        <p:spPr/>
        <p:txBody>
          <a:bodyPr/>
          <a:lstStyle/>
          <a:p>
            <a:r>
              <a:rPr lang="en-US" dirty="0"/>
              <a:t>Managing a Group</a:t>
            </a:r>
          </a:p>
        </p:txBody>
      </p:sp>
      <p:sp>
        <p:nvSpPr>
          <p:cNvPr id="5" name="Oval 4"/>
          <p:cNvSpPr/>
          <p:nvPr/>
        </p:nvSpPr>
        <p:spPr>
          <a:xfrm>
            <a:off x="1495446" y="1869897"/>
            <a:ext cx="510309" cy="3319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057" y="4800600"/>
            <a:ext cx="6374980" cy="1477328"/>
          </a:xfrm>
          <a:prstGeom prst="rect">
            <a:avLst/>
          </a:prstGeom>
          <a:noFill/>
        </p:spPr>
        <p:txBody>
          <a:bodyPr wrap="square" rtlCol="0">
            <a:spAutoFit/>
          </a:bodyPr>
          <a:lstStyle/>
          <a:p>
            <a:r>
              <a:rPr lang="en-US" dirty="0"/>
              <a:t>To access Groups, click on the “Groups” tab.</a:t>
            </a:r>
          </a:p>
          <a:p>
            <a:endParaRPr lang="en-US" dirty="0"/>
          </a:p>
          <a:p>
            <a:r>
              <a:rPr lang="en-US" dirty="0"/>
              <a:t>You will only be able to see the groups that you have access to.  To add someone to a group, select the group from the menu bar on the left.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9895"/>
          <a:stretch/>
        </p:blipFill>
        <p:spPr>
          <a:xfrm>
            <a:off x="6576291" y="1865931"/>
            <a:ext cx="2293347" cy="4411997"/>
          </a:xfrm>
          <a:prstGeom prst="rect">
            <a:avLst/>
          </a:prstGeom>
          <a:ln w="12700">
            <a:solidFill>
              <a:schemeClr val="tx1"/>
            </a:solidFill>
          </a:ln>
        </p:spPr>
      </p:pic>
      <p:sp>
        <p:nvSpPr>
          <p:cNvPr id="8" name="Oval 7"/>
          <p:cNvSpPr/>
          <p:nvPr/>
        </p:nvSpPr>
        <p:spPr>
          <a:xfrm>
            <a:off x="6728691" y="3276600"/>
            <a:ext cx="1371600" cy="6638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750600" y="2201830"/>
            <a:ext cx="0" cy="259877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4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Organizing groups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895"/>
          <a:stretch/>
        </p:blipFill>
        <p:spPr>
          <a:xfrm>
            <a:off x="762000" y="1301205"/>
            <a:ext cx="2743200" cy="5277435"/>
          </a:xfrm>
          <a:prstGeom prst="rect">
            <a:avLst/>
          </a:prstGeom>
          <a:ln w="12700">
            <a:solidFill>
              <a:schemeClr val="tx1"/>
            </a:solidFill>
          </a:ln>
        </p:spPr>
      </p:pic>
      <p:sp>
        <p:nvSpPr>
          <p:cNvPr id="5" name="TextBox 4"/>
          <p:cNvSpPr txBox="1"/>
          <p:nvPr/>
        </p:nvSpPr>
        <p:spPr>
          <a:xfrm>
            <a:off x="3733800" y="2370261"/>
            <a:ext cx="4800600" cy="3970318"/>
          </a:xfrm>
          <a:prstGeom prst="rect">
            <a:avLst/>
          </a:prstGeom>
          <a:noFill/>
        </p:spPr>
        <p:txBody>
          <a:bodyPr wrap="square" rtlCol="0">
            <a:spAutoFit/>
          </a:bodyPr>
          <a:lstStyle/>
          <a:p>
            <a:r>
              <a:rPr lang="en-US" dirty="0"/>
              <a:t>You can organize your group as is most helpful for your agency. </a:t>
            </a:r>
          </a:p>
          <a:p>
            <a:endParaRPr lang="en-US" dirty="0"/>
          </a:p>
          <a:p>
            <a:r>
              <a:rPr lang="en-US" dirty="0"/>
              <a:t>Emergency Management recommends including subgroups for any combination of people that you may need to contact quickly. </a:t>
            </a:r>
          </a:p>
          <a:p>
            <a:endParaRPr lang="en-US" dirty="0"/>
          </a:p>
          <a:p>
            <a:r>
              <a:rPr lang="en-US" dirty="0"/>
              <a:t>You are responsible for ensuring that your subgroups are up-to-date with new hires, volunteers, or departures from your organization.</a:t>
            </a:r>
          </a:p>
          <a:p>
            <a:endParaRPr lang="en-US" dirty="0"/>
          </a:p>
          <a:p>
            <a:r>
              <a:rPr lang="en-US" dirty="0"/>
              <a:t>Maintain continuity between your group names. </a:t>
            </a:r>
          </a:p>
        </p:txBody>
      </p:sp>
      <p:sp>
        <p:nvSpPr>
          <p:cNvPr id="6" name="Rounded Rectangle 5"/>
          <p:cNvSpPr/>
          <p:nvPr/>
        </p:nvSpPr>
        <p:spPr>
          <a:xfrm>
            <a:off x="914400" y="3352799"/>
            <a:ext cx="1981200" cy="1466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59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a contact to a group</a:t>
            </a:r>
          </a:p>
        </p:txBody>
      </p:sp>
      <p:sp>
        <p:nvSpPr>
          <p:cNvPr id="6" name="TextBox 5"/>
          <p:cNvSpPr txBox="1"/>
          <p:nvPr/>
        </p:nvSpPr>
        <p:spPr>
          <a:xfrm>
            <a:off x="152398" y="1676400"/>
            <a:ext cx="8839201" cy="923330"/>
          </a:xfrm>
          <a:prstGeom prst="rect">
            <a:avLst/>
          </a:prstGeom>
          <a:noFill/>
        </p:spPr>
        <p:txBody>
          <a:bodyPr wrap="square" rtlCol="0">
            <a:spAutoFit/>
          </a:bodyPr>
          <a:lstStyle/>
          <a:p>
            <a:r>
              <a:rPr lang="en-US" dirty="0"/>
              <a:t>Click on the “Add Contact” button. You will be given the following options:</a:t>
            </a:r>
          </a:p>
          <a:p>
            <a:r>
              <a:rPr lang="en-US" dirty="0"/>
              <a:t>	</a:t>
            </a:r>
            <a:r>
              <a:rPr lang="en-US" sz="1600" dirty="0"/>
              <a:t>“Add existing contact to this Group” </a:t>
            </a:r>
            <a:r>
              <a:rPr lang="en-US" dirty="0"/>
              <a:t>– </a:t>
            </a:r>
            <a:r>
              <a:rPr lang="en-US" sz="1600" dirty="0"/>
              <a:t>Select this if you already created the new contact </a:t>
            </a:r>
          </a:p>
          <a:p>
            <a:r>
              <a:rPr lang="en-US" dirty="0"/>
              <a:t>	</a:t>
            </a:r>
            <a:r>
              <a:rPr lang="en-US" sz="1600" dirty="0"/>
              <a:t>“Add a new contact to this Group” – Select this is you need to create the contact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22" y="2798618"/>
            <a:ext cx="7722755" cy="3743417"/>
          </a:xfrm>
          <a:prstGeom prst="rect">
            <a:avLst/>
          </a:prstGeom>
          <a:ln w="12700">
            <a:solidFill>
              <a:schemeClr val="tx1"/>
            </a:solidFill>
          </a:ln>
        </p:spPr>
      </p:pic>
      <p:sp>
        <p:nvSpPr>
          <p:cNvPr id="8" name="Oval 7"/>
          <p:cNvSpPr/>
          <p:nvPr/>
        </p:nvSpPr>
        <p:spPr>
          <a:xfrm>
            <a:off x="3657600" y="3352800"/>
            <a:ext cx="2057400" cy="12596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00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621" y="3962400"/>
            <a:ext cx="6974747" cy="2550323"/>
          </a:xfrm>
          <a:prstGeom prst="rect">
            <a:avLst/>
          </a:prstGeom>
          <a:ln w="12700">
            <a:solidFill>
              <a:schemeClr val="tx1"/>
            </a:solidFill>
          </a:ln>
        </p:spPr>
      </p:pic>
      <p:sp>
        <p:nvSpPr>
          <p:cNvPr id="5" name="Rectangle 4"/>
          <p:cNvSpPr/>
          <p:nvPr/>
        </p:nvSpPr>
        <p:spPr>
          <a:xfrm>
            <a:off x="7086600" y="5181601"/>
            <a:ext cx="38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Adding a contact to a group</a:t>
            </a:r>
          </a:p>
        </p:txBody>
      </p:sp>
      <p:sp>
        <p:nvSpPr>
          <p:cNvPr id="6" name="TextBox 5"/>
          <p:cNvSpPr txBox="1"/>
          <p:nvPr/>
        </p:nvSpPr>
        <p:spPr>
          <a:xfrm>
            <a:off x="4953000" y="1640699"/>
            <a:ext cx="4051368" cy="2523768"/>
          </a:xfrm>
          <a:prstGeom prst="rect">
            <a:avLst/>
          </a:prstGeom>
          <a:noFill/>
        </p:spPr>
        <p:txBody>
          <a:bodyPr wrap="square" rtlCol="0">
            <a:spAutoFit/>
          </a:bodyPr>
          <a:lstStyle/>
          <a:p>
            <a:r>
              <a:rPr lang="en-US" dirty="0"/>
              <a:t>You have to add the new contact to every subgroup by highlight the subgroup (ex. All Staff, Shift A, etc.) and using the “Add Contact” button.</a:t>
            </a:r>
            <a:endParaRPr lang="en-US" sz="1600" dirty="0"/>
          </a:p>
          <a:p>
            <a:endParaRPr lang="en-US" sz="1600" dirty="0"/>
          </a:p>
          <a:p>
            <a:r>
              <a:rPr lang="en-US" sz="1600" dirty="0"/>
              <a:t>If you select “Existing Contact”, you will be able to search the contacts that are visible to you. </a:t>
            </a:r>
            <a:endParaRPr lang="en-US" sz="1400" dirty="0"/>
          </a:p>
          <a:p>
            <a:endParaRPr lang="en-US"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27" y="1640699"/>
            <a:ext cx="4438073" cy="2151248"/>
          </a:xfrm>
          <a:prstGeom prst="rect">
            <a:avLst/>
          </a:prstGeom>
          <a:ln w="12700">
            <a:solidFill>
              <a:schemeClr val="tx1"/>
            </a:solidFill>
          </a:ln>
        </p:spPr>
      </p:pic>
      <p:sp>
        <p:nvSpPr>
          <p:cNvPr id="8" name="Oval 7"/>
          <p:cNvSpPr/>
          <p:nvPr/>
        </p:nvSpPr>
        <p:spPr>
          <a:xfrm>
            <a:off x="2031932" y="1945660"/>
            <a:ext cx="1524000" cy="65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1" y="3962400"/>
            <a:ext cx="1879531" cy="2554545"/>
          </a:xfrm>
          <a:prstGeom prst="rect">
            <a:avLst/>
          </a:prstGeom>
          <a:noFill/>
        </p:spPr>
        <p:txBody>
          <a:bodyPr wrap="square" rtlCol="0">
            <a:spAutoFit/>
          </a:bodyPr>
          <a:lstStyle/>
          <a:p>
            <a:r>
              <a:rPr lang="en-US" dirty="0"/>
              <a:t>Use the check box on the left to select which contacts you would like to </a:t>
            </a:r>
          </a:p>
          <a:p>
            <a:r>
              <a:rPr lang="en-US" dirty="0"/>
              <a:t>add to the highlighted group.</a:t>
            </a:r>
            <a:endParaRPr lang="en-US" sz="1600" dirty="0"/>
          </a:p>
          <a:p>
            <a:endParaRPr lang="en-US" sz="1600" b="1" dirty="0"/>
          </a:p>
        </p:txBody>
      </p:sp>
      <p:sp>
        <p:nvSpPr>
          <p:cNvPr id="4" name="Oval 3"/>
          <p:cNvSpPr/>
          <p:nvPr/>
        </p:nvSpPr>
        <p:spPr>
          <a:xfrm>
            <a:off x="6896100" y="4572000"/>
            <a:ext cx="1790700" cy="6655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953000" y="4904780"/>
            <a:ext cx="228600" cy="886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7696200" y="3581400"/>
            <a:ext cx="0" cy="990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05000" y="5352743"/>
            <a:ext cx="3048000" cy="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63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1778000"/>
            <a:ext cx="5176947" cy="4406900"/>
          </a:xfrm>
          <a:ln w="12700">
            <a:solidFill>
              <a:schemeClr val="tx1"/>
            </a:solidFill>
          </a:ln>
        </p:spPr>
      </p:pic>
      <p:sp>
        <p:nvSpPr>
          <p:cNvPr id="3" name="Title 2"/>
          <p:cNvSpPr>
            <a:spLocks noGrp="1"/>
          </p:cNvSpPr>
          <p:nvPr>
            <p:ph type="title"/>
          </p:nvPr>
        </p:nvSpPr>
        <p:spPr/>
        <p:txBody>
          <a:bodyPr/>
          <a:lstStyle/>
          <a:p>
            <a:r>
              <a:rPr lang="en-US" dirty="0"/>
              <a:t>Checking a Group</a:t>
            </a:r>
          </a:p>
        </p:txBody>
      </p:sp>
      <p:sp>
        <p:nvSpPr>
          <p:cNvPr id="5" name="TextBox 4"/>
          <p:cNvSpPr txBox="1"/>
          <p:nvPr/>
        </p:nvSpPr>
        <p:spPr>
          <a:xfrm>
            <a:off x="295564" y="1905000"/>
            <a:ext cx="3276600" cy="4093428"/>
          </a:xfrm>
          <a:prstGeom prst="rect">
            <a:avLst/>
          </a:prstGeom>
          <a:noFill/>
        </p:spPr>
        <p:txBody>
          <a:bodyPr wrap="square" rtlCol="0">
            <a:spAutoFit/>
          </a:bodyPr>
          <a:lstStyle/>
          <a:p>
            <a:r>
              <a:rPr lang="en-US" dirty="0"/>
              <a:t>You can create a new subgroup within your agency by using the “+Group” button.</a:t>
            </a:r>
          </a:p>
          <a:p>
            <a:endParaRPr lang="en-US" dirty="0"/>
          </a:p>
          <a:p>
            <a:endParaRPr lang="en-US" dirty="0"/>
          </a:p>
          <a:p>
            <a:r>
              <a:rPr lang="en-US" dirty="0"/>
              <a:t>You can check the contacts in a subgroup, but selecting that list from the menu. </a:t>
            </a:r>
          </a:p>
          <a:p>
            <a:endParaRPr lang="en-US" sz="1400" dirty="0"/>
          </a:p>
          <a:p>
            <a:endParaRPr lang="en-US" sz="1400" dirty="0"/>
          </a:p>
          <a:p>
            <a:r>
              <a:rPr lang="en-US" dirty="0"/>
              <a:t>The highlighted subgroup contact list will be visible on the right. </a:t>
            </a:r>
          </a:p>
          <a:p>
            <a:endParaRPr lang="en-US" dirty="0"/>
          </a:p>
          <a:p>
            <a:endParaRPr lang="en-US" sz="1600" dirty="0"/>
          </a:p>
        </p:txBody>
      </p:sp>
      <p:sp>
        <p:nvSpPr>
          <p:cNvPr id="6" name="Oval 5"/>
          <p:cNvSpPr/>
          <p:nvPr/>
        </p:nvSpPr>
        <p:spPr>
          <a:xfrm>
            <a:off x="3733800" y="1752600"/>
            <a:ext cx="838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17108" y="4950691"/>
            <a:ext cx="1644073"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638800" y="4218709"/>
            <a:ext cx="639619" cy="83589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37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44209"/>
            <a:ext cx="6324600" cy="1645920"/>
          </a:xfrm>
        </p:spPr>
        <p:txBody>
          <a:bodyPr/>
          <a:lstStyle/>
          <a:p>
            <a:r>
              <a:rPr lang="en-US" dirty="0">
                <a:solidFill>
                  <a:schemeClr val="tx1"/>
                </a:solidFill>
              </a:rPr>
              <a:t>Section c: </a:t>
            </a:r>
            <a:br>
              <a:rPr lang="en-US" dirty="0">
                <a:solidFill>
                  <a:schemeClr val="tx1"/>
                </a:solidFill>
              </a:rPr>
            </a:br>
            <a:r>
              <a:rPr lang="en-US" dirty="0">
                <a:solidFill>
                  <a:schemeClr val="tx1"/>
                </a:solidFill>
              </a:rPr>
              <a:t>Sending messages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124200"/>
            <a:ext cx="1184660" cy="1085938"/>
          </a:xfrm>
          <a:prstGeom prst="rect">
            <a:avLst/>
          </a:prstGeom>
        </p:spPr>
      </p:pic>
    </p:spTree>
    <p:extLst>
      <p:ext uri="{BB962C8B-B14F-4D97-AF65-F5344CB8AC3E}">
        <p14:creationId xmlns:p14="http://schemas.microsoft.com/office/powerpoint/2010/main" val="8385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 y="2362200"/>
            <a:ext cx="8407400" cy="4098663"/>
          </a:xfrm>
          <a:ln w="12700">
            <a:solidFill>
              <a:schemeClr val="tx1"/>
            </a:solidFill>
          </a:ln>
        </p:spPr>
      </p:pic>
      <p:sp>
        <p:nvSpPr>
          <p:cNvPr id="3" name="Title 2"/>
          <p:cNvSpPr>
            <a:spLocks noGrp="1"/>
          </p:cNvSpPr>
          <p:nvPr>
            <p:ph type="title"/>
          </p:nvPr>
        </p:nvSpPr>
        <p:spPr/>
        <p:txBody>
          <a:bodyPr/>
          <a:lstStyle/>
          <a:p>
            <a:r>
              <a:rPr lang="en-US" dirty="0"/>
              <a:t>Sending Messages </a:t>
            </a:r>
          </a:p>
        </p:txBody>
      </p:sp>
      <p:sp>
        <p:nvSpPr>
          <p:cNvPr id="5" name="TextBox 4"/>
          <p:cNvSpPr txBox="1"/>
          <p:nvPr/>
        </p:nvSpPr>
        <p:spPr>
          <a:xfrm>
            <a:off x="152400" y="1600200"/>
            <a:ext cx="8839201" cy="646331"/>
          </a:xfrm>
          <a:prstGeom prst="rect">
            <a:avLst/>
          </a:prstGeom>
          <a:noFill/>
        </p:spPr>
        <p:txBody>
          <a:bodyPr wrap="square" rtlCol="0">
            <a:spAutoFit/>
          </a:bodyPr>
          <a:lstStyle/>
          <a:p>
            <a:r>
              <a:rPr lang="en-US" dirty="0"/>
              <a:t>To send messages, go to the Notifications Tab. You will be able to see previous messages, scheduled messages, and templates. Select “New Notification” </a:t>
            </a:r>
          </a:p>
        </p:txBody>
      </p:sp>
      <p:sp>
        <p:nvSpPr>
          <p:cNvPr id="6" name="Oval 5"/>
          <p:cNvSpPr/>
          <p:nvPr/>
        </p:nvSpPr>
        <p:spPr>
          <a:xfrm>
            <a:off x="304800" y="2743200"/>
            <a:ext cx="838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46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3167628"/>
            <a:ext cx="7113154" cy="3396315"/>
          </a:xfrm>
          <a:ln w="12700">
            <a:solidFill>
              <a:schemeClr val="tx1"/>
            </a:solidFill>
          </a:ln>
        </p:spPr>
      </p:pic>
      <p:sp>
        <p:nvSpPr>
          <p:cNvPr id="3" name="Title 2"/>
          <p:cNvSpPr>
            <a:spLocks noGrp="1"/>
          </p:cNvSpPr>
          <p:nvPr>
            <p:ph type="title"/>
          </p:nvPr>
        </p:nvSpPr>
        <p:spPr/>
        <p:txBody>
          <a:bodyPr/>
          <a:lstStyle/>
          <a:p>
            <a:r>
              <a:rPr lang="en-US" dirty="0"/>
              <a:t>Sending Messages:</a:t>
            </a:r>
            <a:br>
              <a:rPr lang="en-US" dirty="0"/>
            </a:br>
            <a:r>
              <a:rPr lang="en-US" dirty="0"/>
              <a:t>Flash player download </a:t>
            </a:r>
          </a:p>
        </p:txBody>
      </p:sp>
      <p:sp>
        <p:nvSpPr>
          <p:cNvPr id="5" name="TextBox 4"/>
          <p:cNvSpPr txBox="1"/>
          <p:nvPr/>
        </p:nvSpPr>
        <p:spPr>
          <a:xfrm>
            <a:off x="194541" y="1690300"/>
            <a:ext cx="2720109" cy="1477328"/>
          </a:xfrm>
          <a:prstGeom prst="rect">
            <a:avLst/>
          </a:prstGeom>
          <a:noFill/>
        </p:spPr>
        <p:txBody>
          <a:bodyPr wrap="square" rtlCol="0">
            <a:spAutoFit/>
          </a:bodyPr>
          <a:lstStyle/>
          <a:p>
            <a:r>
              <a:rPr lang="en-US" dirty="0"/>
              <a:t>When the message opens, you might have to click the puzzle piece to approve the use of Flash Player. </a:t>
            </a:r>
          </a:p>
        </p:txBody>
      </p:sp>
      <p:sp>
        <p:nvSpPr>
          <p:cNvPr id="6" name="Oval 5"/>
          <p:cNvSpPr/>
          <p:nvPr/>
        </p:nvSpPr>
        <p:spPr>
          <a:xfrm>
            <a:off x="1066800" y="5791200"/>
            <a:ext cx="838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1690300"/>
            <a:ext cx="2720109" cy="1200329"/>
          </a:xfrm>
          <a:prstGeom prst="rect">
            <a:avLst/>
          </a:prstGeom>
          <a:noFill/>
        </p:spPr>
        <p:txBody>
          <a:bodyPr wrap="square" rtlCol="0">
            <a:spAutoFit/>
          </a:bodyPr>
          <a:lstStyle/>
          <a:p>
            <a:r>
              <a:rPr lang="en-US" i="1" u="sng" dirty="0">
                <a:solidFill>
                  <a:srgbClr val="FF0000"/>
                </a:solidFill>
              </a:rPr>
              <a:t>Do not start your </a:t>
            </a:r>
            <a:r>
              <a:rPr lang="en-US" dirty="0"/>
              <a:t>message until you are sure Flash Player is loaded. </a:t>
            </a:r>
          </a:p>
        </p:txBody>
      </p:sp>
      <p:sp>
        <p:nvSpPr>
          <p:cNvPr id="8" name="TextBox 7"/>
          <p:cNvSpPr txBox="1"/>
          <p:nvPr/>
        </p:nvSpPr>
        <p:spPr>
          <a:xfrm>
            <a:off x="6134100" y="1690300"/>
            <a:ext cx="2720109" cy="1477328"/>
          </a:xfrm>
          <a:prstGeom prst="rect">
            <a:avLst/>
          </a:prstGeom>
          <a:noFill/>
        </p:spPr>
        <p:txBody>
          <a:bodyPr wrap="square" rtlCol="0">
            <a:spAutoFit/>
          </a:bodyPr>
          <a:lstStyle/>
          <a:p>
            <a:r>
              <a:rPr lang="en-US" dirty="0"/>
              <a:t>Once you click the puzzle piece, any information you put in the message box will be reset to blank field.</a:t>
            </a:r>
          </a:p>
        </p:txBody>
      </p:sp>
    </p:spTree>
    <p:extLst>
      <p:ext uri="{BB962C8B-B14F-4D97-AF65-F5344CB8AC3E}">
        <p14:creationId xmlns:p14="http://schemas.microsoft.com/office/powerpoint/2010/main" val="154652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91" t="4324" r="44072" b="3641"/>
          <a:stretch/>
        </p:blipFill>
        <p:spPr>
          <a:xfrm>
            <a:off x="3527594" y="1752600"/>
            <a:ext cx="5324073" cy="4114800"/>
          </a:xfrm>
          <a:prstGeom prst="rect">
            <a:avLst/>
          </a:prstGeom>
          <a:ln w="12700">
            <a:solidFill>
              <a:schemeClr val="tx1"/>
            </a:solidFill>
          </a:ln>
        </p:spPr>
      </p:pic>
      <p:sp>
        <p:nvSpPr>
          <p:cNvPr id="6" name="TextBox 5"/>
          <p:cNvSpPr txBox="1"/>
          <p:nvPr/>
        </p:nvSpPr>
        <p:spPr>
          <a:xfrm>
            <a:off x="175491" y="1600200"/>
            <a:ext cx="3405909" cy="5016758"/>
          </a:xfrm>
          <a:prstGeom prst="rect">
            <a:avLst/>
          </a:prstGeom>
          <a:noFill/>
        </p:spPr>
        <p:txBody>
          <a:bodyPr wrap="square" rtlCol="0">
            <a:spAutoFit/>
          </a:bodyPr>
          <a:lstStyle/>
          <a:p>
            <a:r>
              <a:rPr lang="en-US" sz="1600" b="1" dirty="0"/>
              <a:t>Title: </a:t>
            </a:r>
            <a:r>
              <a:rPr lang="en-US" sz="1600" dirty="0"/>
              <a:t>Create a title following the format “Agency Abbreviation – Message Title” </a:t>
            </a:r>
            <a:r>
              <a:rPr lang="en-US" sz="1600" i="1" dirty="0"/>
              <a:t>Example: LCSO – Radio Update </a:t>
            </a:r>
          </a:p>
          <a:p>
            <a:endParaRPr lang="en-US" sz="1600" i="1" dirty="0"/>
          </a:p>
          <a:p>
            <a:r>
              <a:rPr lang="en-US" sz="1600" b="1" dirty="0"/>
              <a:t>Message: </a:t>
            </a:r>
            <a:r>
              <a:rPr lang="en-US" sz="1600" dirty="0"/>
              <a:t>Fill in your message. Try to keep it short - It will be sent via text message</a:t>
            </a:r>
          </a:p>
          <a:p>
            <a:endParaRPr lang="en-US" sz="1600" dirty="0"/>
          </a:p>
          <a:p>
            <a:r>
              <a:rPr lang="en-US" sz="1600" b="1" dirty="0"/>
              <a:t>Speech:</a:t>
            </a:r>
            <a:r>
              <a:rPr lang="en-US" sz="1600" dirty="0"/>
              <a:t> You can select to do text-to-speech or use a voice recording, if you are activating phone devices</a:t>
            </a:r>
          </a:p>
          <a:p>
            <a:endParaRPr lang="en-US" sz="1600" dirty="0"/>
          </a:p>
          <a:p>
            <a:r>
              <a:rPr lang="en-US" sz="1600" b="1" dirty="0"/>
              <a:t>Save as a template: </a:t>
            </a:r>
            <a:r>
              <a:rPr lang="en-US" sz="1600" dirty="0"/>
              <a:t>Select this box if you would like to save the message as a template </a:t>
            </a:r>
          </a:p>
          <a:p>
            <a:endParaRPr lang="en-US" sz="1600" b="1" dirty="0"/>
          </a:p>
          <a:p>
            <a:r>
              <a:rPr lang="en-US" sz="1600" b="1" dirty="0"/>
              <a:t>Attach Files: </a:t>
            </a:r>
            <a:r>
              <a:rPr lang="en-US" sz="1600" dirty="0"/>
              <a:t>Click Attach Files</a:t>
            </a:r>
            <a:r>
              <a:rPr lang="en-US" sz="1600" b="1" dirty="0"/>
              <a:t> </a:t>
            </a:r>
            <a:r>
              <a:rPr lang="en-US" sz="1600" dirty="0"/>
              <a:t>to include an attachment with your message – this is only for emails</a:t>
            </a:r>
          </a:p>
        </p:txBody>
      </p:sp>
      <p:cxnSp>
        <p:nvCxnSpPr>
          <p:cNvPr id="9" name="Straight Arrow Connector 8"/>
          <p:cNvCxnSpPr>
            <a:stCxn id="8" idx="1"/>
          </p:cNvCxnSpPr>
          <p:nvPr/>
        </p:nvCxnSpPr>
        <p:spPr>
          <a:xfrm flipH="1" flipV="1">
            <a:off x="4191000" y="2909455"/>
            <a:ext cx="1676399" cy="95266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399" y="3200400"/>
            <a:ext cx="2720109" cy="1323439"/>
          </a:xfrm>
          <a:prstGeom prst="rect">
            <a:avLst/>
          </a:prstGeom>
          <a:solidFill>
            <a:schemeClr val="bg1">
              <a:lumMod val="85000"/>
            </a:schemeClr>
          </a:solidFill>
          <a:ln>
            <a:solidFill>
              <a:schemeClr val="tx1"/>
            </a:solidFill>
          </a:ln>
        </p:spPr>
        <p:txBody>
          <a:bodyPr wrap="square" rtlCol="0">
            <a:spAutoFit/>
          </a:bodyPr>
          <a:lstStyle/>
          <a:p>
            <a:r>
              <a:rPr lang="en-US" sz="1600" dirty="0"/>
              <a:t>Click this box to include a separate message, sent only to email. It will open a second text box for the email only messaging. </a:t>
            </a:r>
          </a:p>
        </p:txBody>
      </p:sp>
    </p:spTree>
    <p:extLst>
      <p:ext uri="{BB962C8B-B14F-4D97-AF65-F5344CB8AC3E}">
        <p14:creationId xmlns:p14="http://schemas.microsoft.com/office/powerpoint/2010/main" val="66552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3748" b="-533"/>
          <a:stretch/>
        </p:blipFill>
        <p:spPr>
          <a:xfrm>
            <a:off x="4668982" y="1600200"/>
            <a:ext cx="4038600" cy="697491"/>
          </a:xfrm>
          <a:prstGeom prst="rect">
            <a:avLst/>
          </a:prstGeom>
          <a:ln w="12700">
            <a:solidFill>
              <a:schemeClr val="tx1"/>
            </a:solidFill>
          </a:ln>
        </p:spPr>
      </p:pic>
      <p:sp>
        <p:nvSpPr>
          <p:cNvPr id="6" name="TextBox 5"/>
          <p:cNvSpPr txBox="1"/>
          <p:nvPr/>
        </p:nvSpPr>
        <p:spPr>
          <a:xfrm>
            <a:off x="175491" y="1600200"/>
            <a:ext cx="3329709" cy="4278094"/>
          </a:xfrm>
          <a:prstGeom prst="rect">
            <a:avLst/>
          </a:prstGeom>
          <a:noFill/>
        </p:spPr>
        <p:txBody>
          <a:bodyPr wrap="square" rtlCol="0">
            <a:spAutoFit/>
          </a:bodyPr>
          <a:lstStyle/>
          <a:p>
            <a:r>
              <a:rPr lang="en-US" sz="1600" b="1" dirty="0"/>
              <a:t>Publishing Option: </a:t>
            </a:r>
            <a:r>
              <a:rPr lang="en-US" sz="1600" dirty="0"/>
              <a:t>We do not use this feature at this time.</a:t>
            </a:r>
            <a:endParaRPr lang="en-US" sz="1600" i="1" dirty="0"/>
          </a:p>
          <a:p>
            <a:endParaRPr lang="en-US" sz="1600" i="1" dirty="0"/>
          </a:p>
          <a:p>
            <a:endParaRPr lang="en-US" sz="1600" i="1" dirty="0"/>
          </a:p>
          <a:p>
            <a:r>
              <a:rPr lang="en-US" sz="1600" b="1" dirty="0"/>
              <a:t>Contacts: </a:t>
            </a:r>
            <a:r>
              <a:rPr lang="en-US" sz="1600" dirty="0"/>
              <a:t>To select contacts, click on the “groups” link. </a:t>
            </a:r>
          </a:p>
          <a:p>
            <a:endParaRPr lang="en-US" sz="1600" dirty="0"/>
          </a:p>
          <a:p>
            <a:endParaRPr lang="en-US" sz="1600" dirty="0"/>
          </a:p>
          <a:p>
            <a:endParaRPr lang="en-US" sz="1600" dirty="0"/>
          </a:p>
          <a:p>
            <a:endParaRPr lang="en-US" sz="1600" dirty="0"/>
          </a:p>
          <a:p>
            <a:r>
              <a:rPr lang="en-US" sz="1600" dirty="0"/>
              <a:t>This will open a second box with tabs for “Individuals”, “Groups”, or “Rules”. You can select from “Individuals” or “Groups”. </a:t>
            </a:r>
          </a:p>
          <a:p>
            <a:endParaRPr lang="en-US" sz="1600" dirty="0"/>
          </a:p>
          <a:p>
            <a:r>
              <a:rPr lang="en-US" sz="1600" dirty="0"/>
              <a:t>We do not use “Rules” at this time.</a:t>
            </a:r>
          </a:p>
          <a:p>
            <a:endParaRPr lang="en-US" sz="16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7435"/>
          <a:stretch/>
        </p:blipFill>
        <p:spPr>
          <a:xfrm>
            <a:off x="4135582" y="2438400"/>
            <a:ext cx="4592782" cy="916755"/>
          </a:xfrm>
          <a:prstGeom prst="rect">
            <a:avLst/>
          </a:prstGeom>
          <a:ln w="12700">
            <a:solidFill>
              <a:schemeClr val="tx1"/>
            </a:solidFill>
          </a:ln>
        </p:spPr>
      </p:pic>
      <p:cxnSp>
        <p:nvCxnSpPr>
          <p:cNvPr id="10" name="Straight Arrow Connector 9"/>
          <p:cNvCxnSpPr/>
          <p:nvPr/>
        </p:nvCxnSpPr>
        <p:spPr>
          <a:xfrm>
            <a:off x="2514600" y="2971800"/>
            <a:ext cx="30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429000"/>
            <a:ext cx="5223164" cy="2911179"/>
          </a:xfrm>
          <a:prstGeom prst="rect">
            <a:avLst/>
          </a:prstGeom>
          <a:ln w="12700">
            <a:solidFill>
              <a:schemeClr val="tx1"/>
            </a:solidFill>
          </a:ln>
        </p:spPr>
      </p:pic>
      <p:sp>
        <p:nvSpPr>
          <p:cNvPr id="14" name="Oval 13"/>
          <p:cNvSpPr/>
          <p:nvPr/>
        </p:nvSpPr>
        <p:spPr>
          <a:xfrm>
            <a:off x="3505200" y="3739247"/>
            <a:ext cx="1295400" cy="375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60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981199"/>
            <a:ext cx="8407893" cy="4145279"/>
          </a:xfrm>
        </p:spPr>
        <p:txBody>
          <a:bodyPr>
            <a:normAutofit/>
          </a:bodyPr>
          <a:lstStyle/>
          <a:p>
            <a:r>
              <a:rPr lang="en-US" dirty="0"/>
              <a:t>SECTION A: Adding New Contacts </a:t>
            </a:r>
          </a:p>
          <a:p>
            <a:endParaRPr lang="en-US" dirty="0"/>
          </a:p>
          <a:p>
            <a:r>
              <a:rPr lang="en-US" dirty="0"/>
              <a:t>SECTION B: Managing your Group(s) </a:t>
            </a:r>
          </a:p>
          <a:p>
            <a:endParaRPr lang="en-US" b="1" dirty="0"/>
          </a:p>
          <a:p>
            <a:r>
              <a:rPr lang="en-US" b="1" dirty="0"/>
              <a:t>SECTION C: </a:t>
            </a:r>
            <a:r>
              <a:rPr lang="en-US" dirty="0"/>
              <a:t>Sending Messages and Message Delivery Settings</a:t>
            </a:r>
          </a:p>
          <a:p>
            <a:endParaRPr lang="en-US" b="1" dirty="0"/>
          </a:p>
          <a:p>
            <a:r>
              <a:rPr lang="en-US" b="1" dirty="0"/>
              <a:t>SECTION D: </a:t>
            </a:r>
            <a:r>
              <a:rPr lang="en-US" dirty="0"/>
              <a:t>Assistance – Who to Contact</a:t>
            </a:r>
          </a:p>
        </p:txBody>
      </p:sp>
      <p:sp>
        <p:nvSpPr>
          <p:cNvPr id="2" name="Title 1"/>
          <p:cNvSpPr>
            <a:spLocks noGrp="1"/>
          </p:cNvSpPr>
          <p:nvPr>
            <p:ph type="title"/>
          </p:nvPr>
        </p:nvSpPr>
        <p:spPr/>
        <p:txBody>
          <a:bodyPr/>
          <a:lstStyle/>
          <a:p>
            <a:r>
              <a:rPr lang="en-US" dirty="0"/>
              <a:t>Overview </a:t>
            </a:r>
          </a:p>
        </p:txBody>
      </p:sp>
    </p:spTree>
    <p:extLst>
      <p:ext uri="{BB962C8B-B14F-4D97-AF65-F5344CB8AC3E}">
        <p14:creationId xmlns:p14="http://schemas.microsoft.com/office/powerpoint/2010/main" val="40337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sp>
        <p:nvSpPr>
          <p:cNvPr id="6" name="TextBox 5"/>
          <p:cNvSpPr txBox="1"/>
          <p:nvPr/>
        </p:nvSpPr>
        <p:spPr>
          <a:xfrm>
            <a:off x="195696" y="1710291"/>
            <a:ext cx="3329709" cy="5016758"/>
          </a:xfrm>
          <a:prstGeom prst="rect">
            <a:avLst/>
          </a:prstGeom>
          <a:noFill/>
        </p:spPr>
        <p:txBody>
          <a:bodyPr wrap="square" rtlCol="0">
            <a:spAutoFit/>
          </a:bodyPr>
          <a:lstStyle/>
          <a:p>
            <a:r>
              <a:rPr lang="en-US" sz="1600" b="1" dirty="0"/>
              <a:t>To Select Groups: </a:t>
            </a:r>
          </a:p>
          <a:p>
            <a:r>
              <a:rPr lang="en-US" sz="1600" dirty="0"/>
              <a:t>Using the groups tab, check the boxes on the left to select which subgroups you want to receive the message. </a:t>
            </a:r>
          </a:p>
          <a:p>
            <a:endParaRPr lang="en-US" sz="1600" i="1" dirty="0"/>
          </a:p>
          <a:p>
            <a:endParaRPr lang="en-US" sz="1600" i="1" dirty="0"/>
          </a:p>
          <a:p>
            <a:r>
              <a:rPr lang="en-US" sz="1600" b="1" dirty="0"/>
              <a:t>To Select Individuals: </a:t>
            </a:r>
          </a:p>
          <a:p>
            <a:r>
              <a:rPr lang="en-US" sz="1600" dirty="0"/>
              <a:t>Using the Individuals tab, search for people you want to receive the message. Click the box on the left to select someone. </a:t>
            </a:r>
          </a:p>
          <a:p>
            <a:endParaRPr lang="en-US" sz="1600" dirty="0"/>
          </a:p>
          <a:p>
            <a:endParaRPr lang="en-US" sz="1600" dirty="0"/>
          </a:p>
          <a:p>
            <a:endParaRPr lang="en-US" sz="1600" dirty="0"/>
          </a:p>
          <a:p>
            <a:r>
              <a:rPr lang="en-US" sz="1600" dirty="0"/>
              <a:t>Selected groups and individuals will be visible on the right side of  contacts box. You can remove them by checking the box and clicking “remove”.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710291"/>
            <a:ext cx="4826000" cy="2666039"/>
          </a:xfrm>
          <a:prstGeom prst="rect">
            <a:avLst/>
          </a:prstGeom>
          <a:ln w="12700">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6630"/>
          <a:stretch/>
        </p:blipFill>
        <p:spPr>
          <a:xfrm>
            <a:off x="3629892" y="4493491"/>
            <a:ext cx="4853708" cy="2071255"/>
          </a:xfrm>
          <a:prstGeom prst="rect">
            <a:avLst/>
          </a:prstGeom>
          <a:ln>
            <a:solidFill>
              <a:schemeClr val="tx1"/>
            </a:solidFill>
          </a:ln>
        </p:spPr>
      </p:pic>
      <p:sp>
        <p:nvSpPr>
          <p:cNvPr id="12" name="Rounded Rectangle 11"/>
          <p:cNvSpPr/>
          <p:nvPr/>
        </p:nvSpPr>
        <p:spPr>
          <a:xfrm>
            <a:off x="4038600" y="3060644"/>
            <a:ext cx="228600" cy="886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733800" y="5307513"/>
            <a:ext cx="228600" cy="4432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92273" y="5462290"/>
            <a:ext cx="457200" cy="657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276600" y="2436055"/>
            <a:ext cx="762000" cy="60725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0"/>
          </p:cNvCxnSpPr>
          <p:nvPr/>
        </p:nvCxnSpPr>
        <p:spPr>
          <a:xfrm>
            <a:off x="3276600" y="4316913"/>
            <a:ext cx="571500" cy="990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29000" y="5943600"/>
            <a:ext cx="3810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001000" y="5529118"/>
            <a:ext cx="482600" cy="262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23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sp>
        <p:nvSpPr>
          <p:cNvPr id="6" name="TextBox 5"/>
          <p:cNvSpPr txBox="1"/>
          <p:nvPr/>
        </p:nvSpPr>
        <p:spPr>
          <a:xfrm>
            <a:off x="195695" y="1981200"/>
            <a:ext cx="3329709" cy="3293209"/>
          </a:xfrm>
          <a:prstGeom prst="rect">
            <a:avLst/>
          </a:prstGeom>
          <a:noFill/>
        </p:spPr>
        <p:txBody>
          <a:bodyPr wrap="square" rtlCol="0">
            <a:spAutoFit/>
          </a:bodyPr>
          <a:lstStyle/>
          <a:p>
            <a:r>
              <a:rPr lang="en-US" sz="1600" dirty="0"/>
              <a:t>Check to make sure you have to correct number of groups and individuals selected on the message screen. Click “preview contacts” to make sure you have selected to correct groups/individuals. </a:t>
            </a:r>
          </a:p>
          <a:p>
            <a:endParaRPr lang="en-US" sz="1600" b="1" dirty="0"/>
          </a:p>
          <a:p>
            <a:endParaRPr lang="en-US" sz="1600" b="1" dirty="0"/>
          </a:p>
          <a:p>
            <a:r>
              <a:rPr lang="en-US" sz="1600" dirty="0"/>
              <a:t>The preview contacts gives you the option to view individuals, groups or all contact. </a:t>
            </a:r>
          </a:p>
          <a:p>
            <a:endParaRPr lang="en-US" sz="1600" dirty="0"/>
          </a:p>
          <a:p>
            <a:endParaRPr lang="en-US" sz="160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6231"/>
          <a:stretch/>
        </p:blipFill>
        <p:spPr>
          <a:xfrm>
            <a:off x="3562350" y="1900213"/>
            <a:ext cx="5091468" cy="963060"/>
          </a:xfrm>
          <a:prstGeom prst="rect">
            <a:avLst/>
          </a:prstGeom>
          <a:ln w="12700">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773" y="3276600"/>
            <a:ext cx="5253654" cy="2983346"/>
          </a:xfrm>
          <a:prstGeom prst="rect">
            <a:avLst/>
          </a:prstGeom>
          <a:ln>
            <a:solidFill>
              <a:schemeClr val="tx1"/>
            </a:solidFill>
          </a:ln>
        </p:spPr>
      </p:pic>
      <p:cxnSp>
        <p:nvCxnSpPr>
          <p:cNvPr id="21" name="Straight Arrow Connector 20"/>
          <p:cNvCxnSpPr/>
          <p:nvPr/>
        </p:nvCxnSpPr>
        <p:spPr>
          <a:xfrm flipV="1">
            <a:off x="2743200" y="2514600"/>
            <a:ext cx="5137279" cy="838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604731" y="3486222"/>
            <a:ext cx="2110269" cy="9333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2209800"/>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45139" y="2209800"/>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14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sp>
        <p:nvSpPr>
          <p:cNvPr id="6" name="TextBox 5"/>
          <p:cNvSpPr txBox="1"/>
          <p:nvPr/>
        </p:nvSpPr>
        <p:spPr>
          <a:xfrm>
            <a:off x="89622" y="2008027"/>
            <a:ext cx="3543734" cy="2800767"/>
          </a:xfrm>
          <a:prstGeom prst="rect">
            <a:avLst/>
          </a:prstGeom>
          <a:noFill/>
        </p:spPr>
        <p:txBody>
          <a:bodyPr wrap="square" rtlCol="0">
            <a:spAutoFit/>
          </a:bodyPr>
          <a:lstStyle/>
          <a:p>
            <a:r>
              <a:rPr lang="en-US" sz="1600" b="1" dirty="0"/>
              <a:t>Sender E-mail Display &amp; Sender caller ID:  </a:t>
            </a:r>
            <a:r>
              <a:rPr lang="en-US" sz="1600" dirty="0"/>
              <a:t>You can change these to reflect your organization (i.e. Newport Fire). </a:t>
            </a:r>
            <a:endParaRPr lang="en-US" sz="1600" b="1" dirty="0"/>
          </a:p>
          <a:p>
            <a:endParaRPr lang="en-US" sz="1600" b="1" dirty="0"/>
          </a:p>
          <a:p>
            <a:r>
              <a:rPr lang="en-US" sz="1600" b="1" dirty="0"/>
              <a:t>Request Confirmation: </a:t>
            </a:r>
            <a:r>
              <a:rPr lang="en-US" sz="1600" dirty="0"/>
              <a:t>If you request a confirmation, the messages will stop cycling through the delivery methods as soon as the recipient confirms receipt. </a:t>
            </a:r>
            <a:endParaRPr lang="en-US" sz="1600" b="1" dirty="0"/>
          </a:p>
          <a:p>
            <a:endParaRPr lang="en-US" sz="1600" b="1" dirty="0"/>
          </a:p>
          <a:p>
            <a:endParaRPr lang="en-US" sz="160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 r="9320" b="16363"/>
          <a:stretch/>
        </p:blipFill>
        <p:spPr>
          <a:xfrm>
            <a:off x="3658756" y="2190460"/>
            <a:ext cx="5257800" cy="1492555"/>
          </a:xfrm>
          <a:prstGeom prst="rect">
            <a:avLst/>
          </a:prstGeom>
          <a:ln w="12700">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578" b="56439"/>
          <a:stretch/>
        </p:blipFill>
        <p:spPr>
          <a:xfrm>
            <a:off x="364547" y="4296873"/>
            <a:ext cx="8458200" cy="2310154"/>
          </a:xfrm>
          <a:prstGeom prst="rect">
            <a:avLst/>
          </a:prstGeom>
          <a:ln>
            <a:solidFill>
              <a:schemeClr val="tx1"/>
            </a:solidFill>
          </a:ln>
        </p:spPr>
      </p:pic>
      <p:sp>
        <p:nvSpPr>
          <p:cNvPr id="16" name="Oval 15"/>
          <p:cNvSpPr/>
          <p:nvPr/>
        </p:nvSpPr>
        <p:spPr>
          <a:xfrm>
            <a:off x="4419600" y="2126673"/>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621" y="1669473"/>
            <a:ext cx="9008052" cy="338554"/>
          </a:xfrm>
          <a:prstGeom prst="rect">
            <a:avLst/>
          </a:prstGeom>
          <a:noFill/>
        </p:spPr>
        <p:txBody>
          <a:bodyPr wrap="square" rtlCol="0">
            <a:spAutoFit/>
          </a:bodyPr>
          <a:lstStyle/>
          <a:p>
            <a:r>
              <a:rPr lang="en-US" sz="1600" b="1" dirty="0"/>
              <a:t>Message Settings:  </a:t>
            </a:r>
            <a:r>
              <a:rPr lang="en-US" sz="1600" dirty="0"/>
              <a:t>To change the message settings, click “edit”. This will open the message options.</a:t>
            </a:r>
          </a:p>
        </p:txBody>
      </p:sp>
    </p:spTree>
    <p:extLst>
      <p:ext uri="{BB962C8B-B14F-4D97-AF65-F5344CB8AC3E}">
        <p14:creationId xmlns:p14="http://schemas.microsoft.com/office/powerpoint/2010/main" val="206287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04873"/>
            <a:ext cx="8553048" cy="2606643"/>
          </a:xfrm>
          <a:prstGeom prst="rect">
            <a:avLst/>
          </a:prstGeom>
          <a:ln w="12700">
            <a:solidFill>
              <a:schemeClr val="tx1"/>
            </a:solidFill>
          </a:ln>
        </p:spPr>
      </p:pic>
      <p:sp>
        <p:nvSpPr>
          <p:cNvPr id="6" name="TextBox 5"/>
          <p:cNvSpPr txBox="1"/>
          <p:nvPr/>
        </p:nvSpPr>
        <p:spPr>
          <a:xfrm>
            <a:off x="2322945" y="2632363"/>
            <a:ext cx="3562927" cy="1815882"/>
          </a:xfrm>
          <a:prstGeom prst="rect">
            <a:avLst/>
          </a:prstGeom>
          <a:noFill/>
        </p:spPr>
        <p:txBody>
          <a:bodyPr wrap="square" rtlCol="0">
            <a:spAutoFit/>
          </a:bodyPr>
          <a:lstStyle/>
          <a:p>
            <a:r>
              <a:rPr lang="en-US" sz="1600" b="1" dirty="0"/>
              <a:t>Select which delivery methods you would like to receive the message. </a:t>
            </a:r>
          </a:p>
          <a:p>
            <a:endParaRPr lang="en-US" sz="1600" b="1" dirty="0"/>
          </a:p>
          <a:p>
            <a:r>
              <a:rPr lang="en-US" sz="1600" dirty="0"/>
              <a:t>The message will cycle through the delivery methods in the preferred order established in each persons profile. </a:t>
            </a:r>
          </a:p>
        </p:txBody>
      </p:sp>
      <p:sp>
        <p:nvSpPr>
          <p:cNvPr id="2" name="Oval 1"/>
          <p:cNvSpPr/>
          <p:nvPr/>
        </p:nvSpPr>
        <p:spPr>
          <a:xfrm>
            <a:off x="533400" y="2514600"/>
            <a:ext cx="381000" cy="1988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4876800"/>
            <a:ext cx="8686800" cy="1323439"/>
          </a:xfrm>
          <a:prstGeom prst="rect">
            <a:avLst/>
          </a:prstGeom>
          <a:noFill/>
        </p:spPr>
        <p:txBody>
          <a:bodyPr wrap="square" rtlCol="0">
            <a:spAutoFit/>
          </a:bodyPr>
          <a:lstStyle/>
          <a:p>
            <a:r>
              <a:rPr lang="en-US" sz="1600" dirty="0"/>
              <a:t>You can also select from the drop down box in the top right corner. </a:t>
            </a:r>
          </a:p>
          <a:p>
            <a:r>
              <a:rPr lang="en-US" sz="1600" dirty="0"/>
              <a:t>	</a:t>
            </a:r>
            <a:r>
              <a:rPr lang="en-US" sz="1600" b="1" dirty="0"/>
              <a:t>All</a:t>
            </a:r>
            <a:r>
              <a:rPr lang="en-US" sz="1600" dirty="0"/>
              <a:t> – Highlights all delivery methods </a:t>
            </a:r>
          </a:p>
          <a:p>
            <a:r>
              <a:rPr lang="en-US" sz="1600" dirty="0"/>
              <a:t>	</a:t>
            </a:r>
            <a:r>
              <a:rPr lang="en-US" sz="1600" b="1" dirty="0"/>
              <a:t>All Text </a:t>
            </a:r>
            <a:r>
              <a:rPr lang="en-US" sz="1600" dirty="0"/>
              <a:t>– Highlights all options that delivery messages in text  (i.e. text message, 	email, etc.) </a:t>
            </a:r>
          </a:p>
          <a:p>
            <a:r>
              <a:rPr lang="en-US" sz="1600" dirty="0"/>
              <a:t>	</a:t>
            </a:r>
            <a:r>
              <a:rPr lang="en-US" sz="1600" b="1" dirty="0"/>
              <a:t>All Voice </a:t>
            </a:r>
            <a:r>
              <a:rPr lang="en-US" sz="1600" dirty="0"/>
              <a:t>– Highlight all options that deliver voice messages (i.e. phone calls)</a:t>
            </a:r>
          </a:p>
        </p:txBody>
      </p:sp>
    </p:spTree>
    <p:extLst>
      <p:ext uri="{BB962C8B-B14F-4D97-AF65-F5344CB8AC3E}">
        <p14:creationId xmlns:p14="http://schemas.microsoft.com/office/powerpoint/2010/main" val="401274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723" t="4843"/>
          <a:stretch/>
        </p:blipFill>
        <p:spPr>
          <a:xfrm>
            <a:off x="259714" y="1676400"/>
            <a:ext cx="6292331" cy="4829478"/>
          </a:xfrm>
          <a:prstGeom prst="rect">
            <a:avLst/>
          </a:prstGeom>
          <a:ln w="12700">
            <a:solidFill>
              <a:schemeClr val="tx1"/>
            </a:solidFill>
          </a:ln>
        </p:spPr>
      </p:pic>
      <p:sp>
        <p:nvSpPr>
          <p:cNvPr id="6" name="TextBox 5"/>
          <p:cNvSpPr txBox="1"/>
          <p:nvPr/>
        </p:nvSpPr>
        <p:spPr>
          <a:xfrm>
            <a:off x="4495800" y="2514600"/>
            <a:ext cx="4419601" cy="3293209"/>
          </a:xfrm>
          <a:prstGeom prst="rect">
            <a:avLst/>
          </a:prstGeom>
          <a:solidFill>
            <a:schemeClr val="bg1">
              <a:lumMod val="85000"/>
            </a:schemeClr>
          </a:solidFill>
          <a:ln>
            <a:solidFill>
              <a:schemeClr val="tx1"/>
            </a:solidFill>
          </a:ln>
        </p:spPr>
        <p:txBody>
          <a:bodyPr wrap="square" rtlCol="0">
            <a:spAutoFit/>
          </a:bodyPr>
          <a:lstStyle/>
          <a:p>
            <a:r>
              <a:rPr lang="en-US" sz="1600" dirty="0"/>
              <a:t>Select “more options” to change other settings.  Emergency Management recommends that you leave most of these settings as they are. Settings you might want to change are: </a:t>
            </a:r>
          </a:p>
          <a:p>
            <a:endParaRPr lang="en-US" sz="1600" dirty="0"/>
          </a:p>
          <a:p>
            <a:r>
              <a:rPr lang="en-US" sz="1600" b="1" dirty="0"/>
              <a:t>Voicemail preference: </a:t>
            </a:r>
            <a:r>
              <a:rPr lang="en-US" sz="1600" dirty="0"/>
              <a:t>You may opt to not leave a voicemail </a:t>
            </a:r>
          </a:p>
          <a:p>
            <a:endParaRPr lang="en-US" sz="1600" dirty="0"/>
          </a:p>
          <a:p>
            <a:r>
              <a:rPr lang="en-US" sz="1600" b="1" dirty="0" err="1"/>
              <a:t>Everbridge</a:t>
            </a:r>
            <a:r>
              <a:rPr lang="en-US" sz="1600" b="1" dirty="0"/>
              <a:t> Mobile App Setting:  </a:t>
            </a:r>
            <a:r>
              <a:rPr lang="en-US" sz="1600" dirty="0"/>
              <a:t>You may decide to request a location, image, or other information using the </a:t>
            </a:r>
            <a:r>
              <a:rPr lang="en-US" sz="1600" dirty="0" err="1"/>
              <a:t>Everbridge</a:t>
            </a:r>
            <a:r>
              <a:rPr lang="en-US" sz="1600" dirty="0"/>
              <a:t> mobile app. This feature is only available to those who use the </a:t>
            </a:r>
            <a:r>
              <a:rPr lang="en-US" sz="1600" dirty="0" err="1"/>
              <a:t>Everbridge</a:t>
            </a:r>
            <a:r>
              <a:rPr lang="en-US" sz="1600" dirty="0"/>
              <a:t> mobile app. </a:t>
            </a:r>
            <a:endParaRPr lang="en-US" sz="1600" b="1" dirty="0"/>
          </a:p>
        </p:txBody>
      </p:sp>
      <p:sp>
        <p:nvSpPr>
          <p:cNvPr id="12" name="Oval 11"/>
          <p:cNvSpPr/>
          <p:nvPr/>
        </p:nvSpPr>
        <p:spPr>
          <a:xfrm flipV="1">
            <a:off x="259714" y="1676400"/>
            <a:ext cx="730886" cy="334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V="1">
            <a:off x="259714" y="4495800"/>
            <a:ext cx="959486" cy="334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4800" y="5105400"/>
            <a:ext cx="12192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37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57128"/>
          <a:stretch/>
        </p:blipFill>
        <p:spPr>
          <a:xfrm>
            <a:off x="4344867" y="4267200"/>
            <a:ext cx="4574102" cy="1659055"/>
          </a:xfrm>
          <a:prstGeom prst="rect">
            <a:avLst/>
          </a:prstGeom>
          <a:ln w="12700">
            <a:solidFill>
              <a:schemeClr val="tx1"/>
            </a:solidFill>
          </a:ln>
        </p:spPr>
      </p:pic>
      <p:sp>
        <p:nvSpPr>
          <p:cNvPr id="6" name="TextBox 5"/>
          <p:cNvSpPr txBox="1"/>
          <p:nvPr/>
        </p:nvSpPr>
        <p:spPr>
          <a:xfrm>
            <a:off x="328098" y="1979729"/>
            <a:ext cx="8511102" cy="1569660"/>
          </a:xfrm>
          <a:prstGeom prst="rect">
            <a:avLst/>
          </a:prstGeom>
          <a:noFill/>
        </p:spPr>
        <p:txBody>
          <a:bodyPr wrap="square" rtlCol="0">
            <a:spAutoFit/>
          </a:bodyPr>
          <a:lstStyle/>
          <a:p>
            <a:r>
              <a:rPr lang="en-US" sz="1600" b="1" dirty="0"/>
              <a:t>Before you send your message, review all the information including : </a:t>
            </a:r>
          </a:p>
          <a:p>
            <a:pPr marL="742950" lvl="1" indent="-285750">
              <a:buFont typeface="Arial" panose="020B0604020202020204" pitchFamily="34" charset="0"/>
              <a:buChar char="•"/>
            </a:pPr>
            <a:r>
              <a:rPr lang="en-US" sz="1600" b="1" dirty="0"/>
              <a:t>Content – </a:t>
            </a:r>
            <a:r>
              <a:rPr lang="en-US" sz="1600" dirty="0"/>
              <a:t>Is the message clear and concise? </a:t>
            </a:r>
            <a:endParaRPr lang="en-US" sz="1600" b="1" dirty="0"/>
          </a:p>
          <a:p>
            <a:pPr marL="742950" lvl="1" indent="-285750">
              <a:buFont typeface="Arial" panose="020B0604020202020204" pitchFamily="34" charset="0"/>
              <a:buChar char="•"/>
            </a:pPr>
            <a:r>
              <a:rPr lang="en-US" sz="1600" b="1" dirty="0"/>
              <a:t>Recipients – </a:t>
            </a:r>
            <a:r>
              <a:rPr lang="en-US" sz="1600" dirty="0"/>
              <a:t>Have you selected all the appropriate people to receive the message?</a:t>
            </a:r>
            <a:endParaRPr lang="en-US" sz="1600" b="1" dirty="0"/>
          </a:p>
          <a:p>
            <a:pPr marL="742950" lvl="1" indent="-285750">
              <a:buFont typeface="Arial" panose="020B0604020202020204" pitchFamily="34" charset="0"/>
              <a:buChar char="•"/>
            </a:pPr>
            <a:r>
              <a:rPr lang="en-US" sz="1600" b="1" dirty="0"/>
              <a:t>Attachments – </a:t>
            </a:r>
            <a:r>
              <a:rPr lang="en-US" sz="1600" dirty="0"/>
              <a:t>Have you attached necessary documents? </a:t>
            </a:r>
            <a:endParaRPr lang="en-US" sz="1600" b="1" dirty="0"/>
          </a:p>
          <a:p>
            <a:pPr marL="742950" lvl="1" indent="-285750">
              <a:buFont typeface="Arial" panose="020B0604020202020204" pitchFamily="34" charset="0"/>
              <a:buChar char="•"/>
            </a:pPr>
            <a:r>
              <a:rPr lang="en-US" sz="1600" b="1" dirty="0"/>
              <a:t>Settings – </a:t>
            </a:r>
            <a:r>
              <a:rPr lang="en-US" sz="1600" dirty="0"/>
              <a:t>Are the send settings correct (i.e. confirmation request, correct delivery method, etc.) </a:t>
            </a:r>
          </a:p>
        </p:txBody>
      </p:sp>
      <p:sp>
        <p:nvSpPr>
          <p:cNvPr id="13" name="TextBox 12"/>
          <p:cNvSpPr txBox="1"/>
          <p:nvPr/>
        </p:nvSpPr>
        <p:spPr>
          <a:xfrm>
            <a:off x="228600" y="4038600"/>
            <a:ext cx="4116267"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You can send the message now, or set it to send later. You can also select it to reoccur.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can “Save” the message as a template.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Once you have reviewed, click the “Send” button. </a:t>
            </a:r>
          </a:p>
          <a:p>
            <a:endParaRPr lang="en-US" sz="1600" dirty="0"/>
          </a:p>
        </p:txBody>
      </p:sp>
    </p:spTree>
    <p:extLst>
      <p:ext uri="{BB962C8B-B14F-4D97-AF65-F5344CB8AC3E}">
        <p14:creationId xmlns:p14="http://schemas.microsoft.com/office/powerpoint/2010/main" val="345089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Sending Messages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667000"/>
            <a:ext cx="7665315" cy="3146857"/>
          </a:xfrm>
          <a:prstGeom prst="rect">
            <a:avLst/>
          </a:prstGeom>
          <a:ln w="12700">
            <a:solidFill>
              <a:schemeClr val="tx1"/>
            </a:solidFill>
          </a:ln>
        </p:spPr>
      </p:pic>
      <p:sp>
        <p:nvSpPr>
          <p:cNvPr id="10" name="Rounded Rectangle 9"/>
          <p:cNvSpPr/>
          <p:nvPr/>
        </p:nvSpPr>
        <p:spPr>
          <a:xfrm>
            <a:off x="757382" y="3091439"/>
            <a:ext cx="7162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1676400"/>
            <a:ext cx="8686800" cy="830997"/>
          </a:xfrm>
          <a:prstGeom prst="rect">
            <a:avLst/>
          </a:prstGeom>
          <a:noFill/>
        </p:spPr>
        <p:txBody>
          <a:bodyPr wrap="square" rtlCol="0">
            <a:spAutoFit/>
          </a:bodyPr>
          <a:lstStyle/>
          <a:p>
            <a:r>
              <a:rPr lang="en-US" sz="1600" dirty="0"/>
              <a:t>After sending the message, you will be taken to the notification  screen. Your message will be at the top of the notifications. It will show who sent the message, when the message was sent, and how many people confirmed. </a:t>
            </a:r>
          </a:p>
        </p:txBody>
      </p:sp>
    </p:spTree>
    <p:extLst>
      <p:ext uri="{BB962C8B-B14F-4D97-AF65-F5344CB8AC3E}">
        <p14:creationId xmlns:p14="http://schemas.microsoft.com/office/powerpoint/2010/main" val="59500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7620001" cy="4407408"/>
          </a:xfrm>
        </p:spPr>
        <p:txBody>
          <a:bodyPr/>
          <a:lstStyle/>
          <a:p>
            <a:r>
              <a:rPr lang="en-US" dirty="0"/>
              <a:t>County Emergency Manager(s)</a:t>
            </a:r>
          </a:p>
          <a:p>
            <a:pPr lvl="1"/>
            <a:endParaRPr lang="en-US" dirty="0"/>
          </a:p>
          <a:p>
            <a:pPr lvl="1"/>
            <a:r>
              <a:rPr lang="en-US" dirty="0"/>
              <a:t>Tiffany Brown, </a:t>
            </a:r>
            <a:r>
              <a:rPr lang="en-US" dirty="0">
                <a:hlinkClick r:id="rId3"/>
              </a:rPr>
              <a:t>brown@co.clatsop.or.us</a:t>
            </a:r>
            <a:endParaRPr lang="en-US" dirty="0"/>
          </a:p>
          <a:p>
            <a:pPr lvl="2"/>
            <a:r>
              <a:rPr lang="en-US" dirty="0"/>
              <a:t>503-338-3774</a:t>
            </a:r>
          </a:p>
          <a:p>
            <a:pPr lvl="1"/>
            <a:r>
              <a:rPr lang="en-US" dirty="0"/>
              <a:t>Laura “Pooka” Morales, </a:t>
            </a:r>
            <a:r>
              <a:rPr lang="en-US" dirty="0">
                <a:hlinkClick r:id="rId4"/>
              </a:rPr>
              <a:t>lmorales@co.clatsop.or.us</a:t>
            </a:r>
            <a:endParaRPr lang="en-US" dirty="0"/>
          </a:p>
          <a:p>
            <a:pPr lvl="2"/>
            <a:r>
              <a:rPr lang="en-US"/>
              <a:t>503-325-8645</a:t>
            </a:r>
          </a:p>
          <a:p>
            <a:pPr marL="640080" lvl="2" indent="0">
              <a:buNone/>
            </a:pPr>
            <a:endParaRPr lang="en-US" dirty="0"/>
          </a:p>
          <a:p>
            <a:pPr lvl="1"/>
            <a:r>
              <a:rPr lang="en-US" dirty="0"/>
              <a:t>Dispatch – For urgent message for “team activations” contact your sponsoring Dispatch Center.</a:t>
            </a:r>
          </a:p>
          <a:p>
            <a:pPr lvl="1"/>
            <a:endParaRPr lang="en-US" dirty="0"/>
          </a:p>
        </p:txBody>
      </p:sp>
      <p:sp>
        <p:nvSpPr>
          <p:cNvPr id="3" name="Title 2"/>
          <p:cNvSpPr>
            <a:spLocks noGrp="1"/>
          </p:cNvSpPr>
          <p:nvPr>
            <p:ph type="title"/>
          </p:nvPr>
        </p:nvSpPr>
        <p:spPr/>
        <p:txBody>
          <a:bodyPr/>
          <a:lstStyle/>
          <a:p>
            <a:r>
              <a:rPr lang="en-US" dirty="0"/>
              <a:t>Questions or assistance</a:t>
            </a:r>
          </a:p>
        </p:txBody>
      </p:sp>
      <p:pic>
        <p:nvPicPr>
          <p:cNvPr id="5" name="Picture 4">
            <a:extLst>
              <a:ext uri="{FF2B5EF4-FFF2-40B4-BE49-F238E27FC236}">
                <a16:creationId xmlns:a16="http://schemas.microsoft.com/office/drawing/2014/main" id="{68E63009-82E5-4058-AB34-7880DC182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751" y="4495800"/>
            <a:ext cx="2719758" cy="1261019"/>
          </a:xfrm>
          <a:prstGeom prst="rect">
            <a:avLst/>
          </a:prstGeom>
        </p:spPr>
      </p:pic>
    </p:spTree>
    <p:extLst>
      <p:ext uri="{BB962C8B-B14F-4D97-AF65-F5344CB8AC3E}">
        <p14:creationId xmlns:p14="http://schemas.microsoft.com/office/powerpoint/2010/main" val="392104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44209"/>
            <a:ext cx="6324600" cy="1645920"/>
          </a:xfrm>
        </p:spPr>
        <p:txBody>
          <a:bodyPr/>
          <a:lstStyle/>
          <a:p>
            <a:r>
              <a:rPr lang="en-US" dirty="0">
                <a:solidFill>
                  <a:schemeClr val="tx1"/>
                </a:solidFill>
              </a:rPr>
              <a:t>Section A: </a:t>
            </a:r>
            <a:br>
              <a:rPr lang="en-US" dirty="0">
                <a:solidFill>
                  <a:schemeClr val="tx1"/>
                </a:solidFill>
              </a:rPr>
            </a:br>
            <a:r>
              <a:rPr lang="en-US" dirty="0">
                <a:solidFill>
                  <a:schemeClr val="tx1"/>
                </a:solidFill>
              </a:rPr>
              <a:t>Adding new contacts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124200"/>
            <a:ext cx="1184660" cy="1085938"/>
          </a:xfrm>
          <a:prstGeom prst="rect">
            <a:avLst/>
          </a:prstGeom>
        </p:spPr>
      </p:pic>
    </p:spTree>
    <p:extLst>
      <p:ext uri="{BB962C8B-B14F-4D97-AF65-F5344CB8AC3E}">
        <p14:creationId xmlns:p14="http://schemas.microsoft.com/office/powerpoint/2010/main" val="399376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757929"/>
          </a:xfrm>
        </p:spPr>
        <p:txBody>
          <a:bodyPr>
            <a:normAutofit/>
          </a:bodyPr>
          <a:lstStyle/>
          <a:p>
            <a:r>
              <a:rPr lang="en-US" dirty="0"/>
              <a:t>When you add new contacts to your group, you must: </a:t>
            </a:r>
          </a:p>
          <a:p>
            <a:endParaRPr lang="en-US" dirty="0"/>
          </a:p>
          <a:p>
            <a:pPr lvl="1"/>
            <a:r>
              <a:rPr lang="en-US" dirty="0"/>
              <a:t>Use their personal cell phone with no spaces or dashes as their external ID (ex. 5418675309)</a:t>
            </a:r>
          </a:p>
          <a:p>
            <a:pPr lvl="1"/>
            <a:endParaRPr lang="en-US" dirty="0"/>
          </a:p>
          <a:p>
            <a:pPr lvl="1"/>
            <a:r>
              <a:rPr lang="en-US" dirty="0"/>
              <a:t>Include an email address in their device listing at which they can receive the invitation to update their account and future communications. </a:t>
            </a:r>
          </a:p>
          <a:p>
            <a:pPr lvl="1"/>
            <a:endParaRPr lang="en-US" dirty="0"/>
          </a:p>
          <a:p>
            <a:pPr lvl="1"/>
            <a:r>
              <a:rPr lang="en-US" dirty="0"/>
              <a:t>Put their cell phone as the priority method of communication</a:t>
            </a:r>
          </a:p>
          <a:p>
            <a:pPr lvl="1"/>
            <a:endParaRPr lang="en-US" dirty="0"/>
          </a:p>
          <a:p>
            <a:pPr lvl="1"/>
            <a:r>
              <a:rPr lang="en-US" dirty="0"/>
              <a:t>New contacts must have the following in order to receive messages: </a:t>
            </a:r>
          </a:p>
          <a:p>
            <a:pPr lvl="2"/>
            <a:r>
              <a:rPr lang="en-US" dirty="0"/>
              <a:t>(1) add home agency (your agency) to the contact</a:t>
            </a:r>
          </a:p>
          <a:p>
            <a:pPr lvl="2"/>
            <a:r>
              <a:rPr lang="en-US" dirty="0"/>
              <a:t>(2) after you create the contact add the new contact to the group from the “groups” tab</a:t>
            </a:r>
          </a:p>
          <a:p>
            <a:pPr lvl="1"/>
            <a:endParaRPr lang="en-US" dirty="0"/>
          </a:p>
          <a:p>
            <a:pPr lvl="1"/>
            <a:endParaRPr lang="en-US" dirty="0"/>
          </a:p>
        </p:txBody>
      </p:sp>
      <p:sp>
        <p:nvSpPr>
          <p:cNvPr id="4" name="Title 3"/>
          <p:cNvSpPr>
            <a:spLocks noGrp="1"/>
          </p:cNvSpPr>
          <p:nvPr>
            <p:ph type="title"/>
          </p:nvPr>
        </p:nvSpPr>
        <p:spPr/>
        <p:txBody>
          <a:bodyPr/>
          <a:lstStyle/>
          <a:p>
            <a:r>
              <a:rPr lang="en-US" dirty="0"/>
              <a:t>New Contacts – Important to note</a:t>
            </a:r>
          </a:p>
        </p:txBody>
      </p:sp>
    </p:spTree>
    <p:extLst>
      <p:ext uri="{BB962C8B-B14F-4D97-AF65-F5344CB8AC3E}">
        <p14:creationId xmlns:p14="http://schemas.microsoft.com/office/powerpoint/2010/main" val="367867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43600" y="4114800"/>
            <a:ext cx="2314980" cy="1477328"/>
          </a:xfrm>
          <a:prstGeom prst="rect">
            <a:avLst/>
          </a:prstGeom>
          <a:noFill/>
        </p:spPr>
        <p:txBody>
          <a:bodyPr wrap="square" rtlCol="0">
            <a:spAutoFit/>
          </a:bodyPr>
          <a:lstStyle/>
          <a:p>
            <a:r>
              <a:rPr lang="en-US" dirty="0"/>
              <a:t>Click the “Contacts” tab from the dashboard to access the contacts that are available to you. </a:t>
            </a:r>
          </a:p>
        </p:txBody>
      </p:sp>
      <p:sp>
        <p:nvSpPr>
          <p:cNvPr id="40" name="Title 39"/>
          <p:cNvSpPr>
            <a:spLocks noGrp="1"/>
          </p:cNvSpPr>
          <p:nvPr>
            <p:ph type="title"/>
          </p:nvPr>
        </p:nvSpPr>
        <p:spPr/>
        <p:txBody>
          <a:bodyPr/>
          <a:lstStyle/>
          <a:p>
            <a:r>
              <a:rPr lang="en-US" dirty="0"/>
              <a:t>New Contacts – How to Get there</a:t>
            </a:r>
          </a:p>
        </p:txBody>
      </p:sp>
      <p:sp>
        <p:nvSpPr>
          <p:cNvPr id="9" name="TextBox 8"/>
          <p:cNvSpPr txBox="1"/>
          <p:nvPr/>
        </p:nvSpPr>
        <p:spPr>
          <a:xfrm>
            <a:off x="533400" y="2313055"/>
            <a:ext cx="4114800" cy="646331"/>
          </a:xfrm>
          <a:prstGeom prst="rect">
            <a:avLst/>
          </a:prstGeom>
          <a:noFill/>
        </p:spPr>
        <p:txBody>
          <a:bodyPr wrap="square" rtlCol="0">
            <a:spAutoFit/>
          </a:bodyPr>
          <a:lstStyle/>
          <a:p>
            <a:r>
              <a:rPr lang="en-US" dirty="0"/>
              <a:t>Log in to Everbridge and click “proceed” on the welcome message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3007"/>
          <a:stretch/>
        </p:blipFill>
        <p:spPr>
          <a:xfrm>
            <a:off x="377153" y="3451359"/>
            <a:ext cx="4880647" cy="3175147"/>
          </a:xfrm>
          <a:prstGeom prst="rect">
            <a:avLst/>
          </a:prstGeom>
          <a:ln w="12700">
            <a:solidFill>
              <a:schemeClr val="tx1"/>
            </a:solid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295" t="13440" r="10816" b="15635"/>
          <a:stretch/>
        </p:blipFill>
        <p:spPr>
          <a:xfrm>
            <a:off x="5257800" y="1650888"/>
            <a:ext cx="3082948" cy="1681608"/>
          </a:xfrm>
          <a:prstGeom prst="rect">
            <a:avLst/>
          </a:prstGeom>
          <a:ln w="12700">
            <a:solidFill>
              <a:schemeClr val="tx1"/>
            </a:solidFill>
          </a:ln>
        </p:spPr>
      </p:pic>
      <p:cxnSp>
        <p:nvCxnSpPr>
          <p:cNvPr id="28" name="Straight Arrow Connector 27"/>
          <p:cNvCxnSpPr/>
          <p:nvPr/>
        </p:nvCxnSpPr>
        <p:spPr>
          <a:xfrm flipH="1" flipV="1">
            <a:off x="2443790" y="3680898"/>
            <a:ext cx="3423610" cy="117256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9600" y="2636220"/>
            <a:ext cx="2057400" cy="6403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86589" y="3476732"/>
            <a:ext cx="457200" cy="408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07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77846"/>
            <a:ext cx="8516952" cy="4165753"/>
          </a:xfrm>
          <a:prstGeom prst="rect">
            <a:avLst/>
          </a:prstGeom>
          <a:ln w="12700">
            <a:solidFill>
              <a:srgbClr val="FF0000"/>
            </a:solidFill>
          </a:ln>
        </p:spPr>
      </p:pic>
      <p:cxnSp>
        <p:nvCxnSpPr>
          <p:cNvPr id="7" name="Straight Arrow Connector 6"/>
          <p:cNvCxnSpPr/>
          <p:nvPr/>
        </p:nvCxnSpPr>
        <p:spPr>
          <a:xfrm flipH="1" flipV="1">
            <a:off x="1295400" y="2511986"/>
            <a:ext cx="23924" cy="159388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80250" y="2590800"/>
            <a:ext cx="121235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239000" y="2710621"/>
            <a:ext cx="0" cy="185691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itle 39"/>
          <p:cNvSpPr>
            <a:spLocks noGrp="1"/>
          </p:cNvSpPr>
          <p:nvPr>
            <p:ph type="title"/>
          </p:nvPr>
        </p:nvSpPr>
        <p:spPr>
          <a:xfrm>
            <a:off x="381000" y="355847"/>
            <a:ext cx="8381260" cy="1054394"/>
          </a:xfrm>
        </p:spPr>
        <p:txBody>
          <a:bodyPr/>
          <a:lstStyle/>
          <a:p>
            <a:r>
              <a:rPr lang="en-US" dirty="0"/>
              <a:t>The Contacts Tab</a:t>
            </a:r>
          </a:p>
        </p:txBody>
      </p:sp>
      <p:sp>
        <p:nvSpPr>
          <p:cNvPr id="17" name="TextBox 16"/>
          <p:cNvSpPr txBox="1"/>
          <p:nvPr/>
        </p:nvSpPr>
        <p:spPr>
          <a:xfrm>
            <a:off x="6400800" y="4343400"/>
            <a:ext cx="2329795" cy="923330"/>
          </a:xfrm>
          <a:prstGeom prst="rect">
            <a:avLst/>
          </a:prstGeom>
          <a:solidFill>
            <a:schemeClr val="bg2"/>
          </a:solidFill>
          <a:ln>
            <a:solidFill>
              <a:schemeClr val="tx1"/>
            </a:solidFill>
          </a:ln>
        </p:spPr>
        <p:txBody>
          <a:bodyPr wrap="square" rtlCol="0">
            <a:spAutoFit/>
          </a:bodyPr>
          <a:lstStyle/>
          <a:p>
            <a:r>
              <a:rPr lang="en-US" dirty="0"/>
              <a:t>Search for personnel to update information using the search bars  </a:t>
            </a:r>
          </a:p>
        </p:txBody>
      </p:sp>
      <p:sp>
        <p:nvSpPr>
          <p:cNvPr id="15" name="TextBox 14"/>
          <p:cNvSpPr txBox="1"/>
          <p:nvPr/>
        </p:nvSpPr>
        <p:spPr>
          <a:xfrm>
            <a:off x="750455" y="4105870"/>
            <a:ext cx="2329795" cy="923330"/>
          </a:xfrm>
          <a:prstGeom prst="rect">
            <a:avLst/>
          </a:prstGeom>
          <a:solidFill>
            <a:schemeClr val="bg2"/>
          </a:solidFill>
          <a:ln>
            <a:solidFill>
              <a:schemeClr val="tx1"/>
            </a:solidFill>
          </a:ln>
        </p:spPr>
        <p:txBody>
          <a:bodyPr wrap="square" rtlCol="0">
            <a:spAutoFit/>
          </a:bodyPr>
          <a:lstStyle/>
          <a:p>
            <a:r>
              <a:rPr lang="en-US" dirty="0"/>
              <a:t>Access your groups by selecting the “groups” tab</a:t>
            </a:r>
          </a:p>
        </p:txBody>
      </p:sp>
      <p:sp>
        <p:nvSpPr>
          <p:cNvPr id="6" name="TextBox 5"/>
          <p:cNvSpPr txBox="1"/>
          <p:nvPr/>
        </p:nvSpPr>
        <p:spPr>
          <a:xfrm>
            <a:off x="4271818" y="2050321"/>
            <a:ext cx="2329795" cy="923330"/>
          </a:xfrm>
          <a:prstGeom prst="rect">
            <a:avLst/>
          </a:prstGeom>
          <a:solidFill>
            <a:schemeClr val="bg2"/>
          </a:solidFill>
          <a:ln>
            <a:solidFill>
              <a:schemeClr val="tx1"/>
            </a:solidFill>
          </a:ln>
        </p:spPr>
        <p:txBody>
          <a:bodyPr wrap="square" rtlCol="0">
            <a:spAutoFit/>
          </a:bodyPr>
          <a:lstStyle/>
          <a:p>
            <a:r>
              <a:rPr lang="en-US" dirty="0"/>
              <a:t>Utilize “add contact” to add new personnel to </a:t>
            </a:r>
            <a:r>
              <a:rPr lang="en-US" dirty="0" err="1"/>
              <a:t>Everbridge</a:t>
            </a:r>
            <a:r>
              <a:rPr lang="en-US" dirty="0"/>
              <a:t> </a:t>
            </a:r>
          </a:p>
        </p:txBody>
      </p:sp>
      <p:sp>
        <p:nvSpPr>
          <p:cNvPr id="24" name="Rectangle 23"/>
          <p:cNvSpPr/>
          <p:nvPr/>
        </p:nvSpPr>
        <p:spPr>
          <a:xfrm>
            <a:off x="4563276" y="3048000"/>
            <a:ext cx="694524"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4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66" t="32991" b="38496"/>
          <a:stretch/>
        </p:blipFill>
        <p:spPr>
          <a:xfrm>
            <a:off x="2974108" y="4904675"/>
            <a:ext cx="5855855" cy="1699324"/>
          </a:xfrm>
          <a:prstGeom prst="rect">
            <a:avLst/>
          </a:prstGeom>
          <a:ln w="12700">
            <a:solidFill>
              <a:schemeClr val="tx1"/>
            </a:solidFill>
          </a:ln>
        </p:spPr>
      </p:pic>
      <p:cxnSp>
        <p:nvCxnSpPr>
          <p:cNvPr id="21" name="Straight Arrow Connector 20"/>
          <p:cNvCxnSpPr/>
          <p:nvPr/>
        </p:nvCxnSpPr>
        <p:spPr>
          <a:xfrm>
            <a:off x="3200400" y="4572000"/>
            <a:ext cx="24606" cy="82415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6213" y="1820944"/>
            <a:ext cx="4191000" cy="830997"/>
          </a:xfrm>
          <a:prstGeom prst="rect">
            <a:avLst/>
          </a:prstGeom>
          <a:noFill/>
        </p:spPr>
        <p:txBody>
          <a:bodyPr wrap="square" rtlCol="0">
            <a:spAutoFit/>
          </a:bodyPr>
          <a:lstStyle/>
          <a:p>
            <a:r>
              <a:rPr lang="en-US" sz="1600" dirty="0"/>
              <a:t>Enter general information. Use personal cell phone with no spaces or dashes as External ID  </a:t>
            </a:r>
          </a:p>
        </p:txBody>
      </p:sp>
      <p:sp>
        <p:nvSpPr>
          <p:cNvPr id="57" name="Title 39"/>
          <p:cNvSpPr>
            <a:spLocks noGrp="1"/>
          </p:cNvSpPr>
          <p:nvPr>
            <p:ph type="title"/>
          </p:nvPr>
        </p:nvSpPr>
        <p:spPr>
          <a:xfrm>
            <a:off x="381000" y="355847"/>
            <a:ext cx="8381260" cy="1054394"/>
          </a:xfrm>
        </p:spPr>
        <p:txBody>
          <a:bodyPr/>
          <a:lstStyle/>
          <a:p>
            <a:r>
              <a:rPr lang="en-US" dirty="0"/>
              <a:t>Adding a New Contact</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68820"/>
          <a:stretch/>
        </p:blipFill>
        <p:spPr>
          <a:xfrm>
            <a:off x="4738255" y="1676400"/>
            <a:ext cx="4114800" cy="1120086"/>
          </a:xfrm>
          <a:prstGeom prst="rect">
            <a:avLst/>
          </a:prstGeom>
          <a:ln w="12700">
            <a:solidFill>
              <a:schemeClr val="tx1"/>
            </a:solid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627" t="39411" b="21178"/>
          <a:stretch/>
        </p:blipFill>
        <p:spPr>
          <a:xfrm>
            <a:off x="4336473" y="2919872"/>
            <a:ext cx="4521200" cy="1843783"/>
          </a:xfrm>
          <a:prstGeom prst="rect">
            <a:avLst/>
          </a:prstGeom>
          <a:ln w="12700">
            <a:solidFill>
              <a:schemeClr val="tx1"/>
            </a:solidFill>
          </a:ln>
        </p:spPr>
      </p:pic>
      <p:sp>
        <p:nvSpPr>
          <p:cNvPr id="17" name="TextBox 16"/>
          <p:cNvSpPr txBox="1"/>
          <p:nvPr/>
        </p:nvSpPr>
        <p:spPr>
          <a:xfrm>
            <a:off x="145473" y="2814959"/>
            <a:ext cx="4191000" cy="584775"/>
          </a:xfrm>
          <a:prstGeom prst="rect">
            <a:avLst/>
          </a:prstGeom>
          <a:noFill/>
        </p:spPr>
        <p:txBody>
          <a:bodyPr wrap="square" rtlCol="0">
            <a:spAutoFit/>
          </a:bodyPr>
          <a:lstStyle/>
          <a:p>
            <a:r>
              <a:rPr lang="en-US" sz="1600" dirty="0"/>
              <a:t>Select delivery (contact) methods from the available drop down list. </a:t>
            </a:r>
          </a:p>
        </p:txBody>
      </p:sp>
      <p:sp>
        <p:nvSpPr>
          <p:cNvPr id="18" name="TextBox 17"/>
          <p:cNvSpPr txBox="1"/>
          <p:nvPr/>
        </p:nvSpPr>
        <p:spPr>
          <a:xfrm>
            <a:off x="108522" y="3581400"/>
            <a:ext cx="4191000" cy="1323439"/>
          </a:xfrm>
          <a:prstGeom prst="rect">
            <a:avLst/>
          </a:prstGeom>
          <a:noFill/>
        </p:spPr>
        <p:txBody>
          <a:bodyPr wrap="square" rtlCol="0">
            <a:spAutoFit/>
          </a:bodyPr>
          <a:lstStyle/>
          <a:p>
            <a:r>
              <a:rPr lang="en-US" sz="1600" dirty="0"/>
              <a:t>Use the arrows on the left to organize the delivery methods in the preferred order. Emergency Management recommends putting personal SMS TXT as first preferred delivery method. </a:t>
            </a:r>
          </a:p>
        </p:txBody>
      </p:sp>
      <p:sp>
        <p:nvSpPr>
          <p:cNvPr id="19" name="TextBox 18"/>
          <p:cNvSpPr txBox="1"/>
          <p:nvPr/>
        </p:nvSpPr>
        <p:spPr>
          <a:xfrm>
            <a:off x="609600" y="5395890"/>
            <a:ext cx="2286000" cy="1077218"/>
          </a:xfrm>
          <a:prstGeom prst="rect">
            <a:avLst/>
          </a:prstGeom>
          <a:noFill/>
        </p:spPr>
        <p:txBody>
          <a:bodyPr wrap="square" rtlCol="0">
            <a:spAutoFit/>
          </a:bodyPr>
          <a:lstStyle/>
          <a:p>
            <a:r>
              <a:rPr lang="en-US" sz="1600" dirty="0"/>
              <a:t>Be sure to include an email address so the new contact can receive a registration email. </a:t>
            </a:r>
          </a:p>
        </p:txBody>
      </p:sp>
      <p:sp>
        <p:nvSpPr>
          <p:cNvPr id="7" name="Oval 6"/>
          <p:cNvSpPr/>
          <p:nvPr/>
        </p:nvSpPr>
        <p:spPr>
          <a:xfrm>
            <a:off x="4648200" y="2084043"/>
            <a:ext cx="1948873"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08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820944"/>
            <a:ext cx="5855855" cy="1264571"/>
          </a:xfrm>
          <a:prstGeom prst="rect">
            <a:avLst/>
          </a:prstGeom>
          <a:ln w="12700">
            <a:solidFill>
              <a:schemeClr val="tx1"/>
            </a:solidFill>
          </a:ln>
        </p:spPr>
      </p:pic>
      <p:cxnSp>
        <p:nvCxnSpPr>
          <p:cNvPr id="21" name="Straight Arrow Connector 20"/>
          <p:cNvCxnSpPr/>
          <p:nvPr/>
        </p:nvCxnSpPr>
        <p:spPr>
          <a:xfrm>
            <a:off x="2057400" y="2819400"/>
            <a:ext cx="314880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4758" y="1914620"/>
            <a:ext cx="2879443" cy="1077218"/>
          </a:xfrm>
          <a:prstGeom prst="rect">
            <a:avLst/>
          </a:prstGeom>
          <a:noFill/>
        </p:spPr>
        <p:txBody>
          <a:bodyPr wrap="square" rtlCol="0">
            <a:spAutoFit/>
          </a:bodyPr>
          <a:lstStyle/>
          <a:p>
            <a:r>
              <a:rPr lang="en-US" sz="1600" dirty="0"/>
              <a:t>Add your home agency to the new personnel profile by selecting it from the list on the left. </a:t>
            </a:r>
          </a:p>
        </p:txBody>
      </p:sp>
      <p:sp>
        <p:nvSpPr>
          <p:cNvPr id="57" name="Title 39"/>
          <p:cNvSpPr>
            <a:spLocks noGrp="1"/>
          </p:cNvSpPr>
          <p:nvPr>
            <p:ph type="title"/>
          </p:nvPr>
        </p:nvSpPr>
        <p:spPr>
          <a:xfrm>
            <a:off x="381000" y="355847"/>
            <a:ext cx="8381260" cy="1054394"/>
          </a:xfrm>
        </p:spPr>
        <p:txBody>
          <a:bodyPr/>
          <a:lstStyle/>
          <a:p>
            <a:r>
              <a:rPr lang="en-US" dirty="0"/>
              <a:t>Adding a New Contact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280764"/>
            <a:ext cx="5874327" cy="1287071"/>
          </a:xfrm>
          <a:prstGeom prst="rect">
            <a:avLst/>
          </a:prstGeom>
          <a:ln w="12700">
            <a:solidFill>
              <a:schemeClr val="tx1"/>
            </a:solidFill>
          </a:ln>
        </p:spPr>
      </p:pic>
      <p:sp>
        <p:nvSpPr>
          <p:cNvPr id="13" name="TextBox 12"/>
          <p:cNvSpPr txBox="1"/>
          <p:nvPr/>
        </p:nvSpPr>
        <p:spPr>
          <a:xfrm>
            <a:off x="244759" y="3461891"/>
            <a:ext cx="2941787" cy="1077218"/>
          </a:xfrm>
          <a:prstGeom prst="rect">
            <a:avLst/>
          </a:prstGeom>
          <a:noFill/>
        </p:spPr>
        <p:txBody>
          <a:bodyPr wrap="square" rtlCol="0">
            <a:spAutoFit/>
          </a:bodyPr>
          <a:lstStyle/>
          <a:p>
            <a:r>
              <a:rPr lang="en-US" sz="1600" dirty="0"/>
              <a:t>Using the arrows in the middle, move the appropriate home agencies from the left to the right. </a:t>
            </a:r>
          </a:p>
        </p:txBody>
      </p:sp>
      <p:sp>
        <p:nvSpPr>
          <p:cNvPr id="9" name="Oval 8"/>
          <p:cNvSpPr/>
          <p:nvPr/>
        </p:nvSpPr>
        <p:spPr>
          <a:xfrm>
            <a:off x="6430818" y="3581400"/>
            <a:ext cx="3810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728" y="4800600"/>
            <a:ext cx="5874327" cy="1596526"/>
          </a:xfrm>
          <a:prstGeom prst="rect">
            <a:avLst/>
          </a:prstGeom>
          <a:ln w="12700">
            <a:solidFill>
              <a:schemeClr val="tx1"/>
            </a:solidFill>
          </a:ln>
        </p:spPr>
      </p:pic>
      <p:sp>
        <p:nvSpPr>
          <p:cNvPr id="20" name="TextBox 19"/>
          <p:cNvSpPr txBox="1"/>
          <p:nvPr/>
        </p:nvSpPr>
        <p:spPr>
          <a:xfrm>
            <a:off x="244758" y="5183364"/>
            <a:ext cx="2847116" cy="830997"/>
          </a:xfrm>
          <a:prstGeom prst="rect">
            <a:avLst/>
          </a:prstGeom>
          <a:noFill/>
        </p:spPr>
        <p:txBody>
          <a:bodyPr wrap="square" rtlCol="0">
            <a:spAutoFit/>
          </a:bodyPr>
          <a:lstStyle/>
          <a:p>
            <a:r>
              <a:rPr lang="en-US" sz="1600" dirty="0"/>
              <a:t>Save the contact using the “Save” key at the bottom on the screen. </a:t>
            </a:r>
          </a:p>
        </p:txBody>
      </p:sp>
      <p:sp>
        <p:nvSpPr>
          <p:cNvPr id="23" name="Oval 22"/>
          <p:cNvSpPr/>
          <p:nvPr/>
        </p:nvSpPr>
        <p:spPr>
          <a:xfrm rot="5400000">
            <a:off x="3186545" y="5812926"/>
            <a:ext cx="3810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16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44209"/>
            <a:ext cx="6324600" cy="1645920"/>
          </a:xfrm>
        </p:spPr>
        <p:txBody>
          <a:bodyPr/>
          <a:lstStyle/>
          <a:p>
            <a:r>
              <a:rPr lang="en-US" dirty="0">
                <a:solidFill>
                  <a:schemeClr val="tx1"/>
                </a:solidFill>
              </a:rPr>
              <a:t>Section b: </a:t>
            </a:r>
            <a:br>
              <a:rPr lang="en-US" dirty="0">
                <a:solidFill>
                  <a:schemeClr val="tx1"/>
                </a:solidFill>
              </a:rPr>
            </a:br>
            <a:r>
              <a:rPr lang="en-US" dirty="0">
                <a:solidFill>
                  <a:schemeClr val="tx1"/>
                </a:solidFill>
              </a:rPr>
              <a:t>managing your groups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124200"/>
            <a:ext cx="1184660" cy="1085938"/>
          </a:xfrm>
          <a:prstGeom prst="rect">
            <a:avLst/>
          </a:prstGeom>
        </p:spPr>
      </p:pic>
    </p:spTree>
    <p:extLst>
      <p:ext uri="{BB962C8B-B14F-4D97-AF65-F5344CB8AC3E}">
        <p14:creationId xmlns:p14="http://schemas.microsoft.com/office/powerpoint/2010/main" val="2454708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ysClr val="windowText" lastClr="000000"/>
      </a:dk1>
      <a:lt1>
        <a:sysClr val="window" lastClr="FFFFFF"/>
      </a:lt1>
      <a:dk2>
        <a:srgbClr val="5B6973"/>
      </a:dk2>
      <a:lt2>
        <a:srgbClr val="E7ECED"/>
      </a:lt2>
      <a:accent1>
        <a:srgbClr val="BCDFE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1069</TotalTime>
  <Words>1616</Words>
  <Application>Microsoft Office PowerPoint</Application>
  <PresentationFormat>On-screen Show (4:3)</PresentationFormat>
  <Paragraphs>169</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Franklin Gothic Medium</vt:lpstr>
      <vt:lpstr>Wingdings</vt:lpstr>
      <vt:lpstr>Wingdings 2</vt:lpstr>
      <vt:lpstr>Grid</vt:lpstr>
      <vt:lpstr>CLATSOP County  User guide  Clatsop Alerts: Group Managers (Organization: Agency Alerts) </vt:lpstr>
      <vt:lpstr>Overview </vt:lpstr>
      <vt:lpstr>Section A:  Adding new contacts</vt:lpstr>
      <vt:lpstr>New Contacts – Important to note</vt:lpstr>
      <vt:lpstr>New Contacts – How to Get there</vt:lpstr>
      <vt:lpstr>The Contacts Tab</vt:lpstr>
      <vt:lpstr>Adding a New Contact</vt:lpstr>
      <vt:lpstr>Adding a New Contact</vt:lpstr>
      <vt:lpstr>Section b:  managing your groups</vt:lpstr>
      <vt:lpstr>Managing a Group</vt:lpstr>
      <vt:lpstr>Organizing groups</vt:lpstr>
      <vt:lpstr>Adding a contact to a group</vt:lpstr>
      <vt:lpstr>Adding a contact to a group</vt:lpstr>
      <vt:lpstr>Checking a Group</vt:lpstr>
      <vt:lpstr>Section c:  Sending messages</vt:lpstr>
      <vt:lpstr>Sending Messages </vt:lpstr>
      <vt:lpstr>Sending Messages: Flash player download </vt:lpstr>
      <vt:lpstr>Sending Messages</vt:lpstr>
      <vt:lpstr>Sending Messages</vt:lpstr>
      <vt:lpstr>Sending Messages</vt:lpstr>
      <vt:lpstr>Sending Messages</vt:lpstr>
      <vt:lpstr>Sending Messages</vt:lpstr>
      <vt:lpstr>Sending Messages</vt:lpstr>
      <vt:lpstr>Sending Messages</vt:lpstr>
      <vt:lpstr>Sending Messages</vt:lpstr>
      <vt:lpstr>Sending Messages</vt:lpstr>
      <vt:lpstr>Questions 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theduck</dc:creator>
  <cp:lastModifiedBy>Tiffany Brown</cp:lastModifiedBy>
  <cp:revision>143</cp:revision>
  <dcterms:created xsi:type="dcterms:W3CDTF">2019-04-19T21:06:03Z</dcterms:created>
  <dcterms:modified xsi:type="dcterms:W3CDTF">2022-03-02T21:22:45Z</dcterms:modified>
</cp:coreProperties>
</file>